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80" r:id="rId4"/>
    <p:sldId id="286" r:id="rId5"/>
    <p:sldId id="285" r:id="rId6"/>
    <p:sldId id="272" r:id="rId7"/>
    <p:sldId id="282" r:id="rId8"/>
    <p:sldId id="287" r:id="rId9"/>
    <p:sldId id="278" r:id="rId10"/>
    <p:sldId id="275" r:id="rId11"/>
    <p:sldId id="276" r:id="rId12"/>
    <p:sldId id="288" r:id="rId13"/>
    <p:sldId id="289" r:id="rId14"/>
    <p:sldId id="290" r:id="rId15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F99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6" autoAdjust="0"/>
    <p:restoredTop sz="94660"/>
  </p:normalViewPr>
  <p:slideViewPr>
    <p:cSldViewPr snapToGrid="0">
      <p:cViewPr>
        <p:scale>
          <a:sx n="100" d="100"/>
          <a:sy n="100" d="100"/>
        </p:scale>
        <p:origin x="-147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6/4/2015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7890" y="9432766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6/4/2015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4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6/4/2015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6/4/2015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6/4/2015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6/4/2015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6/4/2015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6/4/2015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6/4/2015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6/4/2015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6/4/2015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6/4/2015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mailto:mats.oberg@swedgeo.se/SGI/2014-05-28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31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  <a:hlinkClick r:id="rId14"/>
              </a:rPr>
              <a:t>mats.oberg@swedgeo.se/SGI/2014-05-28</a:t>
            </a:r>
            <a:endParaRPr lang="sv-SE" sz="800" dirty="0" smtClean="0">
              <a:solidFill>
                <a:schemeClr val="accent1"/>
              </a:solidFill>
            </a:endParaRPr>
          </a:p>
          <a:p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5" name="Picture 31" descr="förslag sid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/>
        </p:nvSpPr>
        <p:spPr>
          <a:xfrm>
            <a:off x="8734426" y="68262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www.msb.se/sv/Insats--beredskap/Naturolyckor/Ras--skred/Ras--skred--saker-och-effektiv-raddningsinsats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edgeo.se/upload/Om%20SGI/pdf/Skredberedskap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husr&#228;ddningstj&#228;nstf&#246;rbund.se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skl.se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gis.swedgeo.se/dokument/avi/testcapture_150426.mp4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971600" y="1165126"/>
            <a:ext cx="7340302" cy="473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/>
              <a:t>Räddningstjänsttillämpningar </a:t>
            </a:r>
          </a:p>
          <a:p>
            <a:r>
              <a:rPr lang="sv-SE" sz="4400" b="1" dirty="0" smtClean="0"/>
              <a:t>i Geoteknisk Sektorportal</a:t>
            </a:r>
          </a:p>
          <a:p>
            <a:endParaRPr lang="sv-SE" sz="2400" b="1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2400" dirty="0">
                <a:ea typeface="Calibri"/>
                <a:cs typeface="Times New Roman"/>
              </a:rPr>
              <a:t>Med hjälp av tre moderna webbaserade applikationer - RTJ FÄLT, GEOSTAB, VAKASTAB - kan räddningstjänsten och sakkunniga myndigheter i samverkan bättre utnyttja befintliga geodata för att lösa problem och utföra åtgärder vid överhängande fara för ras, skred, slamströmmar och kemspill i känslig mark.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197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000" b="1" dirty="0" smtClean="0"/>
              <a:t>Komponenter i webbapplikationen g</a:t>
            </a:r>
            <a:r>
              <a:rPr lang="en-US" sz="3000" b="1" dirty="0" smtClean="0"/>
              <a:t>eoteknikers/ geologs expertutlåtande – </a:t>
            </a:r>
            <a:r>
              <a:rPr lang="en-US" sz="3000" b="1" dirty="0" err="1" smtClean="0"/>
              <a:t>fler</a:t>
            </a:r>
            <a:r>
              <a:rPr lang="en-US" sz="3000" b="1" dirty="0" smtClean="0"/>
              <a:t> lager, utökade funktioner</a:t>
            </a:r>
            <a:endParaRPr lang="en-US" sz="3000" b="1" dirty="0"/>
          </a:p>
        </p:txBody>
      </p:sp>
      <p:sp>
        <p:nvSpPr>
          <p:cNvPr id="20" name="Rektangel 19"/>
          <p:cNvSpPr/>
          <p:nvPr/>
        </p:nvSpPr>
        <p:spPr>
          <a:xfrm>
            <a:off x="85825" y="1931809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Ser RTJ’s påförda läge och anteckning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b="1" dirty="0" smtClean="0"/>
              <a:t>Via </a:t>
            </a:r>
            <a:r>
              <a:rPr lang="en-US" sz="2800" b="1" dirty="0"/>
              <a:t>en enkel ritfunktion</a:t>
            </a:r>
            <a:r>
              <a:rPr lang="en-US" sz="2800" dirty="0"/>
              <a:t> </a:t>
            </a:r>
            <a:r>
              <a:rPr lang="en-US" sz="2800" b="1" dirty="0" err="1"/>
              <a:t>påföra</a:t>
            </a:r>
            <a:r>
              <a:rPr lang="en-US" sz="2800" b="1" dirty="0"/>
              <a:t> </a:t>
            </a:r>
            <a:r>
              <a:rPr lang="en-US" sz="2800" b="1" dirty="0" smtClean="0"/>
              <a:t>“</a:t>
            </a:r>
            <a:r>
              <a:rPr lang="en-US" sz="2800" b="1" dirty="0" err="1" smtClean="0"/>
              <a:t>fokus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observationsområde</a:t>
            </a:r>
            <a:r>
              <a:rPr lang="en-US" sz="2800" b="1" dirty="0" smtClean="0"/>
              <a:t>” och tillhörande utlåtande </a:t>
            </a:r>
            <a:r>
              <a:rPr lang="en-US" sz="2800" dirty="0" smtClean="0"/>
              <a:t>(som kompl. till annan kommunikation som tfn/mail)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Ett </a:t>
            </a:r>
            <a:r>
              <a:rPr lang="en-US" sz="2800" dirty="0"/>
              <a:t>antal “analyslager” kan slås på/av (se </a:t>
            </a:r>
            <a:r>
              <a:rPr lang="en-US" sz="2800" dirty="0" err="1"/>
              <a:t>bruttolista</a:t>
            </a:r>
            <a:r>
              <a:rPr lang="en-US" sz="2800" dirty="0"/>
              <a:t> </a:t>
            </a:r>
            <a:r>
              <a:rPr lang="en-US" sz="2800" dirty="0" smtClean="0"/>
              <a:t>WMS-</a:t>
            </a:r>
            <a:r>
              <a:rPr lang="en-US" sz="2800" dirty="0" err="1" smtClean="0"/>
              <a:t>tjänster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grpSp>
        <p:nvGrpSpPr>
          <p:cNvPr id="21" name="Grupp 20"/>
          <p:cNvGrpSpPr/>
          <p:nvPr/>
        </p:nvGrpSpPr>
        <p:grpSpPr>
          <a:xfrm>
            <a:off x="6429375" y="2079574"/>
            <a:ext cx="2537477" cy="2225726"/>
            <a:chOff x="6672825" y="1862833"/>
            <a:chExt cx="2328299" cy="1997806"/>
          </a:xfrm>
        </p:grpSpPr>
        <p:pic>
          <p:nvPicPr>
            <p:cNvPr id="18" name="Bildobjekt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6672825" y="1862833"/>
              <a:ext cx="2328299" cy="19978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Koppling 18"/>
            <p:cNvSpPr/>
            <p:nvPr/>
          </p:nvSpPr>
          <p:spPr>
            <a:xfrm>
              <a:off x="7672331" y="3142889"/>
              <a:ext cx="88671" cy="95250"/>
            </a:xfrm>
            <a:prstGeom prst="flowChartConnector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32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/>
              <a:t>Arbetsgång vid insats</a:t>
            </a:r>
            <a:endParaRPr lang="en-US" sz="3200" b="1" dirty="0"/>
          </a:p>
        </p:txBody>
      </p:sp>
      <p:sp>
        <p:nvSpPr>
          <p:cNvPr id="3" name="Rektangel 2"/>
          <p:cNvSpPr/>
          <p:nvPr/>
        </p:nvSpPr>
        <p:spPr>
          <a:xfrm>
            <a:off x="145504" y="1556792"/>
            <a:ext cx="70187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dirty="0" smtClean="0"/>
              <a:t>MSB har tagit fram en </a:t>
            </a:r>
            <a:r>
              <a:rPr lang="en-US" sz="2800" b="1" dirty="0" smtClean="0"/>
              <a:t>Åtgärdskalender </a:t>
            </a:r>
            <a:r>
              <a:rPr lang="en-US" sz="2800" b="1" dirty="0"/>
              <a:t>vid ras, skred och </a:t>
            </a:r>
            <a:r>
              <a:rPr lang="en-US" sz="2800" b="1" dirty="0" smtClean="0"/>
              <a:t>slamströmmar</a:t>
            </a:r>
            <a:r>
              <a:rPr lang="en-US" sz="2800" b="1" baseline="30000" dirty="0" smtClean="0"/>
              <a:t>*)</a:t>
            </a:r>
            <a:r>
              <a:rPr lang="en-US" sz="2800" dirty="0" smtClean="0"/>
              <a:t>. Här framgår metodik för räddningsinsats vid överhängande fara för (resp. vid inträffad) ras-, skred- eller slamströmsolycka. Här står bl. </a:t>
            </a:r>
            <a:r>
              <a:rPr lang="en-US" sz="2800" dirty="0"/>
              <a:t>a</a:t>
            </a:r>
            <a:r>
              <a:rPr lang="en-US" sz="2800" dirty="0" smtClean="0"/>
              <a:t>.:</a:t>
            </a:r>
          </a:p>
          <a:p>
            <a:pPr>
              <a:buClr>
                <a:srgbClr val="FF0000"/>
              </a:buClr>
            </a:pPr>
            <a:endParaRPr lang="en-US" sz="2800" dirty="0" smtClean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…ta fram tillgängligt relevant </a:t>
            </a:r>
            <a:r>
              <a:rPr lang="en-US" sz="2800" b="1" dirty="0" smtClean="0"/>
              <a:t>kartunderlag</a:t>
            </a:r>
            <a:r>
              <a:rPr lang="en-US" sz="2800" dirty="0" smtClean="0"/>
              <a:t>…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dirty="0" smtClean="0"/>
              <a:t>…analysera riskerna i området i samråd med </a:t>
            </a:r>
            <a:r>
              <a:rPr lang="sv-SE" sz="2800" b="1" dirty="0" smtClean="0"/>
              <a:t>geotekniker</a:t>
            </a:r>
            <a:r>
              <a:rPr lang="sv-SE" sz="2800" dirty="0" smtClean="0"/>
              <a:t> med hjälp av kartstödet…</a:t>
            </a:r>
            <a:endParaRPr lang="en-US" sz="2800" dirty="0" smtClean="0"/>
          </a:p>
          <a:p>
            <a:pPr>
              <a:buClr>
                <a:srgbClr val="FF0000"/>
              </a:buClr>
            </a:pPr>
            <a:r>
              <a:rPr lang="en-US" sz="2800" dirty="0" smtClean="0"/>
              <a:t>  </a:t>
            </a:r>
            <a:r>
              <a:rPr lang="en-US" sz="2800" b="1" dirty="0" smtClean="0"/>
              <a:t> </a:t>
            </a:r>
            <a:r>
              <a:rPr lang="en-US" sz="2800" dirty="0" smtClean="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115788" y="6525344"/>
            <a:ext cx="70485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*) </a:t>
            </a:r>
            <a:r>
              <a:rPr lang="en-US" sz="1000" dirty="0" smtClean="0"/>
              <a:t> </a:t>
            </a:r>
            <a:r>
              <a:rPr lang="en-US" sz="1000" dirty="0" smtClean="0">
                <a:hlinkClick r:id="rId2"/>
              </a:rPr>
              <a:t>https</a:t>
            </a:r>
            <a:r>
              <a:rPr lang="en-US" sz="1000" dirty="0">
                <a:hlinkClick r:id="rId2"/>
              </a:rPr>
              <a:t>://www.msb.se/sv/Insats-</a:t>
            </a:r>
            <a:r>
              <a:rPr lang="en-US" sz="1000" dirty="0" smtClean="0">
                <a:hlinkClick r:id="rId2"/>
              </a:rPr>
              <a:t>--</a:t>
            </a:r>
            <a:r>
              <a:rPr lang="en-US" sz="1000" dirty="0">
                <a:hlinkClick r:id="rId2"/>
              </a:rPr>
              <a:t>skred/Ras--skred--saker-och-effektiv-raddningsinsats</a:t>
            </a:r>
            <a:r>
              <a:rPr lang="en-US" sz="1000" dirty="0" smtClean="0">
                <a:hlinkClick r:id="rId2"/>
              </a:rPr>
              <a:t>/</a:t>
            </a:r>
            <a:endParaRPr lang="en-US" sz="1000" dirty="0"/>
          </a:p>
        </p:txBody>
      </p:sp>
      <p:cxnSp>
        <p:nvCxnSpPr>
          <p:cNvPr id="8" name="Rak 7"/>
          <p:cNvCxnSpPr/>
          <p:nvPr/>
        </p:nvCxnSpPr>
        <p:spPr>
          <a:xfrm>
            <a:off x="0" y="6453336"/>
            <a:ext cx="7056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Åtgärdskalender vid ras, skred och slamström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00808"/>
            <a:ext cx="1584176" cy="24950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3733801" y="2887663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600" b="1" dirty="0" smtClean="0"/>
              <a:t>DEMO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895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0" y="476672"/>
            <a:ext cx="846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Kommande steg i </a:t>
            </a:r>
            <a:r>
              <a:rPr lang="sv-SE" sz="3200" b="1" dirty="0" smtClean="0"/>
              <a:t>utvecklingsprojektet 2015</a:t>
            </a:r>
            <a:endParaRPr lang="en-US" sz="16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251520" y="1700808"/>
            <a:ext cx="73403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90204" pitchFamily="34" charset="0"/>
              <a:buChar char="•"/>
            </a:pPr>
            <a:r>
              <a:rPr lang="sv-SE" sz="2800" dirty="0" smtClean="0"/>
              <a:t>Ny version 1.0.7</a:t>
            </a:r>
          </a:p>
          <a:p>
            <a:pPr marL="457200" indent="-457200">
              <a:buFont typeface="Arial" panose="020B0604020202090204" pitchFamily="34" charset="0"/>
              <a:buChar char="•"/>
            </a:pPr>
            <a:endParaRPr lang="sv-SE" sz="2800" dirty="0" smtClean="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sv-SE" sz="2800" dirty="0" smtClean="0"/>
              <a:t>VAKASTAB prototyp introduceras</a:t>
            </a:r>
          </a:p>
          <a:p>
            <a:pPr marL="457200" indent="-457200">
              <a:buFont typeface="Arial" panose="020B0604020202090204" pitchFamily="34" charset="0"/>
              <a:buChar char="•"/>
            </a:pPr>
            <a:endParaRPr lang="sv-SE" sz="2800" dirty="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sv-SE" sz="2800" dirty="0" smtClean="0"/>
              <a:t>Kommunikationsplan </a:t>
            </a:r>
          </a:p>
          <a:p>
            <a:pPr marL="457200" indent="-457200">
              <a:buFont typeface="Arial" panose="020B0604020202090204" pitchFamily="34" charset="0"/>
              <a:buChar char="•"/>
            </a:pPr>
            <a:endParaRPr lang="sv-SE" sz="2800" dirty="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sv-SE" sz="2800" dirty="0"/>
              <a:t>D</a:t>
            </a:r>
            <a:r>
              <a:rPr lang="sv-SE" sz="2800" dirty="0" smtClean="0"/>
              <a:t>rift- </a:t>
            </a:r>
            <a:r>
              <a:rPr lang="sv-SE" sz="2800" dirty="0" smtClean="0"/>
              <a:t>och förvaltningsplan </a:t>
            </a:r>
            <a:r>
              <a:rPr lang="sv-SE" sz="2800" dirty="0" smtClean="0"/>
              <a:t>2016 och framåt </a:t>
            </a:r>
          </a:p>
          <a:p>
            <a:pPr marL="457200" indent="-457200">
              <a:buFont typeface="Arial" panose="020B0604020202090204" pitchFamily="34" charset="0"/>
              <a:buChar char="•"/>
            </a:pPr>
            <a:endParaRPr lang="sv-SE" sz="2800" dirty="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sv-SE" sz="2800" dirty="0" smtClean="0"/>
              <a:t>Räddningstjänsternas Skadeplatskonferens 23-24 </a:t>
            </a:r>
            <a:r>
              <a:rPr lang="sv-SE" sz="2800" dirty="0" err="1" smtClean="0"/>
              <a:t>sept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15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236712" y="656649"/>
            <a:ext cx="7340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Synpunkter/frågor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407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Geoteknisk Sektorportal - </a:t>
            </a:r>
            <a:r>
              <a:rPr lang="sv-SE" sz="2800" b="1" dirty="0"/>
              <a:t>nationell datainfrastruktur för tillgång till genomförda geotekniska undersökningar</a:t>
            </a:r>
            <a:r>
              <a:rPr lang="sv-SE" sz="2800" b="1" dirty="0" smtClean="0"/>
              <a:t> </a:t>
            </a:r>
            <a:endParaRPr lang="sv-SE" sz="2800" b="1" dirty="0"/>
          </a:p>
        </p:txBody>
      </p:sp>
      <p:pic>
        <p:nvPicPr>
          <p:cNvPr id="5122" name="Picture 2" descr="http://gis.swedgeo.se/startgsp/images/arkitektur_enk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98" y="2160240"/>
            <a:ext cx="5985974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is.swedgeo.se/startgsp/images/ngdiparte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74009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k 2"/>
          <p:cNvCxnSpPr/>
          <p:nvPr/>
        </p:nvCxnSpPr>
        <p:spPr>
          <a:xfrm>
            <a:off x="0" y="197473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6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5686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v-SE" sz="2800" b="1" dirty="0" smtClean="0">
                <a:solidFill>
                  <a:prstClr val="black"/>
                </a:solidFill>
              </a:rPr>
              <a:t>SGI har en myndighetsroll vid inträffat skred/ras eller vid befarad risk för skred/ras</a:t>
            </a:r>
          </a:p>
          <a:p>
            <a:endParaRPr lang="sv-SE" sz="1600" b="1" dirty="0">
              <a:solidFill>
                <a:prstClr val="black"/>
              </a:solidFill>
            </a:endParaRPr>
          </a:p>
        </p:txBody>
      </p:sp>
      <p:cxnSp>
        <p:nvCxnSpPr>
          <p:cNvPr id="3" name="Rak 2"/>
          <p:cNvCxnSpPr/>
          <p:nvPr/>
        </p:nvCxnSpPr>
        <p:spPr>
          <a:xfrm>
            <a:off x="-7937" y="141277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3491880" y="1657193"/>
            <a:ext cx="5400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/>
              <a:t>Stöd till Räddningstjänst </a:t>
            </a:r>
            <a:br>
              <a:rPr lang="sv-SE" sz="1600" b="1" dirty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b="1" dirty="0"/>
              <a:t>Vid inträffade skred eller befarad skredrisk kan SGI biträda kommunernas räddningstjänst med sakkunnig rådgivning.</a:t>
            </a:r>
            <a:r>
              <a:rPr lang="sv-SE" sz="1600" dirty="0"/>
              <a:t> </a:t>
            </a:r>
            <a:endParaRPr lang="sv-SE" sz="1600" dirty="0" smtClean="0"/>
          </a:p>
          <a:p>
            <a:endParaRPr lang="sv-SE" sz="1600" dirty="0"/>
          </a:p>
          <a:p>
            <a:r>
              <a:rPr lang="sv-SE" sz="1600" dirty="0" smtClean="0"/>
              <a:t>Insatserna </a:t>
            </a:r>
            <a:r>
              <a:rPr lang="sv-SE" sz="1600" dirty="0"/>
              <a:t>utgörs normalt av: </a:t>
            </a:r>
          </a:p>
          <a:p>
            <a:pPr>
              <a:buFont typeface="Arial"/>
              <a:buChar char="•"/>
            </a:pPr>
            <a:r>
              <a:rPr lang="sv-SE" sz="1600" dirty="0"/>
              <a:t>besiktning</a:t>
            </a:r>
          </a:p>
          <a:p>
            <a:pPr>
              <a:buFont typeface="Arial"/>
              <a:buChar char="•"/>
            </a:pPr>
            <a:r>
              <a:rPr lang="sv-SE" sz="1600" dirty="0"/>
              <a:t>värdering av risker</a:t>
            </a:r>
          </a:p>
          <a:p>
            <a:pPr>
              <a:buFont typeface="Arial"/>
              <a:buChar char="•"/>
            </a:pPr>
            <a:r>
              <a:rPr lang="sv-SE" sz="1600" dirty="0"/>
              <a:t>bedömning av åtgärder </a:t>
            </a:r>
          </a:p>
          <a:p>
            <a:pPr>
              <a:buFont typeface="Arial"/>
              <a:buChar char="•"/>
            </a:pPr>
            <a:r>
              <a:rPr lang="sv-SE" sz="1600" dirty="0"/>
              <a:t>samt direkt rådgivning till räddningstjänsten i akuta lägen. </a:t>
            </a:r>
          </a:p>
          <a:p>
            <a:endParaRPr lang="sv-SE" sz="1600" dirty="0" smtClean="0"/>
          </a:p>
          <a:p>
            <a:r>
              <a:rPr lang="sv-SE" sz="1600" dirty="0" smtClean="0"/>
              <a:t>Dessa </a:t>
            </a:r>
            <a:r>
              <a:rPr lang="sv-SE" sz="1600" dirty="0"/>
              <a:t>insatser är myndighetsuppgifter och handläggs av institutets myndighetsfunktion. SGI medverkar i dessa sammanhang också genom att lämna information till berörda, t.ex. räddningstjänster, kommuner, boende och </a:t>
            </a:r>
            <a:r>
              <a:rPr lang="sv-SE" sz="1600" dirty="0" smtClean="0"/>
              <a:t>massmedia</a:t>
            </a:r>
          </a:p>
          <a:p>
            <a:endParaRPr lang="sv-SE" sz="1600" dirty="0"/>
          </a:p>
          <a:p>
            <a:r>
              <a:rPr lang="sv-SE" sz="1600" dirty="0" smtClean="0"/>
              <a:t>TiB fr o m december 2015</a:t>
            </a:r>
            <a:endParaRPr lang="sv-SE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177350" cy="4479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-16447" y="5975329"/>
            <a:ext cx="38683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hlinkClick r:id="rId3"/>
              </a:rPr>
              <a:t>http://</a:t>
            </a:r>
            <a:r>
              <a:rPr lang="sv-SE" sz="1000" dirty="0" smtClean="0">
                <a:hlinkClick r:id="rId3"/>
              </a:rPr>
              <a:t>www.swedgeo.se/upload/Om%20SGI/pdf/Skredberedskap.pdf</a:t>
            </a:r>
            <a:r>
              <a:rPr lang="sv-SE" sz="1000" dirty="0" smtClean="0"/>
              <a:t>  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4396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56864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v-SE" sz="2800" b="1" dirty="0" smtClean="0">
                <a:solidFill>
                  <a:prstClr val="black"/>
                </a:solidFill>
              </a:rPr>
              <a:t>VAKA – Nationell vattenkatastrofgrupp</a:t>
            </a:r>
          </a:p>
          <a:p>
            <a:pPr algn="ctr"/>
            <a:r>
              <a:rPr lang="sv-SE" sz="1600" b="1" dirty="0" smtClean="0">
                <a:solidFill>
                  <a:prstClr val="black"/>
                </a:solidFill>
              </a:rPr>
              <a:t>VAKA ger stöd till kommuner och regioner som drabbats eller kan komma att drabbas av problem med dricksvattenförsörjningen. Nås dygnet runt via SOS-alarm.</a:t>
            </a:r>
          </a:p>
          <a:p>
            <a:endParaRPr lang="sv-SE" sz="1600" b="1" dirty="0">
              <a:solidFill>
                <a:prstClr val="black"/>
              </a:solidFill>
            </a:endParaRPr>
          </a:p>
        </p:txBody>
      </p:sp>
      <p:cxnSp>
        <p:nvCxnSpPr>
          <p:cNvPr id="3" name="Rak 2"/>
          <p:cNvCxnSpPr/>
          <p:nvPr/>
        </p:nvCxnSpPr>
        <p:spPr>
          <a:xfrm>
            <a:off x="0" y="197473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405604" cy="3064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52193"/>
            <a:ext cx="4386065" cy="183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2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56864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v-SE" sz="2800" b="1" dirty="0" smtClean="0">
                <a:solidFill>
                  <a:prstClr val="black"/>
                </a:solidFill>
              </a:rPr>
              <a:t>Geoteknisk Sektorportal för räddningstjänst</a:t>
            </a:r>
          </a:p>
          <a:p>
            <a:pPr algn="ctr"/>
            <a:r>
              <a:rPr lang="sv-SE" sz="1600" b="1" dirty="0" smtClean="0">
                <a:solidFill>
                  <a:prstClr val="black"/>
                </a:solidFill>
              </a:rPr>
              <a:t>Utveckling och visualisering av Geoteknisk Sektorsportal och Branschens Geotekniska Arkiv för räddningstjänstrelaterade tillämpningar</a:t>
            </a:r>
          </a:p>
          <a:p>
            <a:endParaRPr lang="sv-SE" sz="1600" b="1" dirty="0">
              <a:solidFill>
                <a:prstClr val="black"/>
              </a:solidFill>
            </a:endParaRPr>
          </a:p>
        </p:txBody>
      </p:sp>
      <p:cxnSp>
        <p:nvCxnSpPr>
          <p:cNvPr id="3" name="Rak 2"/>
          <p:cNvCxnSpPr/>
          <p:nvPr/>
        </p:nvCxnSpPr>
        <p:spPr>
          <a:xfrm>
            <a:off x="0" y="168898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/>
          <p:cNvSpPr/>
          <p:nvPr/>
        </p:nvSpPr>
        <p:spPr>
          <a:xfrm>
            <a:off x="760102" y="4362293"/>
            <a:ext cx="76237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1600" dirty="0" smtClean="0"/>
              <a:t>Sammanställning av data från Geodatasamverkan är förverkligad i tre moderna webbapplikationer.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1600" dirty="0" smtClean="0"/>
              <a:t>Detta är skräddarsydda - men likväl utvecklingsbara - ”ready-to-use”-lösningar, vilket förenklar användning av geodata avsevärt. </a:t>
            </a:r>
          </a:p>
          <a:p>
            <a:endParaRPr lang="sv-SE" sz="16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1600" dirty="0" smtClean="0"/>
              <a:t>De är plattformsoberoende och fältanpassade med responsiv design, har GPS-stöd mm. Central lagring av aktiva lager (räddningstjänsternas och stabsfunktionernas expertanteckningar)  </a:t>
            </a:r>
            <a:endParaRPr lang="sv-SE" sz="1600" dirty="0"/>
          </a:p>
        </p:txBody>
      </p:sp>
      <p:pic>
        <p:nvPicPr>
          <p:cNvPr id="7" name="Picture 2" descr="http://gis.swedgeo.se/startgsp/images/ngdiparter_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1"/>
          <a:stretch/>
        </p:blipFill>
        <p:spPr bwMode="auto">
          <a:xfrm>
            <a:off x="186703" y="2964733"/>
            <a:ext cx="2558429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 1"/>
          <p:cNvGrpSpPr/>
          <p:nvPr/>
        </p:nvGrpSpPr>
        <p:grpSpPr>
          <a:xfrm>
            <a:off x="186703" y="2086176"/>
            <a:ext cx="8747746" cy="878557"/>
            <a:chOff x="186703" y="2086176"/>
            <a:chExt cx="8747746" cy="878557"/>
          </a:xfrm>
        </p:grpSpPr>
        <p:pic>
          <p:nvPicPr>
            <p:cNvPr id="6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228"/>
            <a:stretch/>
          </p:blipFill>
          <p:spPr bwMode="auto">
            <a:xfrm>
              <a:off x="186703" y="2086176"/>
              <a:ext cx="1942436" cy="87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 7"/>
            <p:cNvGrpSpPr/>
            <p:nvPr/>
          </p:nvGrpSpPr>
          <p:grpSpPr>
            <a:xfrm>
              <a:off x="3686175" y="2275140"/>
              <a:ext cx="5248274" cy="500628"/>
              <a:chOff x="2672097" y="2408117"/>
              <a:chExt cx="6011496" cy="716083"/>
            </a:xfrm>
          </p:grpSpPr>
          <p:pic>
            <p:nvPicPr>
              <p:cNvPr id="2050" name="Picture 2" descr="Startsida">
                <a:hlinkClick r:id="rId3" tooltip="Startsida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69" r="43968" b="13277"/>
              <a:stretch/>
            </p:blipFill>
            <p:spPr bwMode="auto">
              <a:xfrm>
                <a:off x="2672097" y="2408117"/>
                <a:ext cx="2226479" cy="7160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e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9365" y="2525457"/>
                <a:ext cx="3514228" cy="481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Startsida - Sveriges kommuner och Landsti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235" y="2336184"/>
              <a:ext cx="931793" cy="378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72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-9525" y="411163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Dataflöden i Internet-baserade </a:t>
            </a:r>
          </a:p>
          <a:p>
            <a:pPr algn="ctr"/>
            <a:r>
              <a:rPr lang="sv-SE" sz="3200" b="1" dirty="0" smtClean="0"/>
              <a:t>(lösenordsskyddade) stödapplikationer </a:t>
            </a:r>
            <a:endParaRPr lang="sv-SE" sz="3200" b="1" dirty="0"/>
          </a:p>
        </p:txBody>
      </p:sp>
      <p:pic>
        <p:nvPicPr>
          <p:cNvPr id="2050" name="Picture 2" descr="http://gis.swedgeo.se/startgsp/images/gsp_arkitektur_enke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4" t="37276" r="39139" b="44637"/>
          <a:stretch/>
        </p:blipFill>
        <p:spPr bwMode="auto">
          <a:xfrm>
            <a:off x="567705" y="1628800"/>
            <a:ext cx="1440160" cy="8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ak 11"/>
          <p:cNvCxnSpPr/>
          <p:nvPr/>
        </p:nvCxnSpPr>
        <p:spPr>
          <a:xfrm>
            <a:off x="1287785" y="2564904"/>
            <a:ext cx="0" cy="6480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8" name="Grupp 2067"/>
          <p:cNvGrpSpPr/>
          <p:nvPr/>
        </p:nvGrpSpPr>
        <p:grpSpPr>
          <a:xfrm>
            <a:off x="467544" y="3173021"/>
            <a:ext cx="3240360" cy="759646"/>
            <a:chOff x="467544" y="3173021"/>
            <a:chExt cx="3240360" cy="759646"/>
          </a:xfrm>
        </p:grpSpPr>
        <p:grpSp>
          <p:nvGrpSpPr>
            <p:cNvPr id="7" name="Grupp 6"/>
            <p:cNvGrpSpPr/>
            <p:nvPr/>
          </p:nvGrpSpPr>
          <p:grpSpPr>
            <a:xfrm>
              <a:off x="467544" y="3173021"/>
              <a:ext cx="1640483" cy="759646"/>
              <a:chOff x="776343" y="3389434"/>
              <a:chExt cx="1640483" cy="759646"/>
            </a:xfrm>
          </p:grpSpPr>
          <p:pic>
            <p:nvPicPr>
              <p:cNvPr id="2054" name="Picture 6" descr="http://gis.swedgeo.se/startgsp/images/ngdiparter_logo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055" r="9076"/>
              <a:stretch/>
            </p:blipFill>
            <p:spPr bwMode="auto">
              <a:xfrm>
                <a:off x="776343" y="3809102"/>
                <a:ext cx="936104" cy="339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" name="Grupp 1"/>
              <p:cNvGrpSpPr/>
              <p:nvPr/>
            </p:nvGrpSpPr>
            <p:grpSpPr>
              <a:xfrm>
                <a:off x="776343" y="3389434"/>
                <a:ext cx="1544551" cy="496517"/>
                <a:chOff x="776343" y="3389434"/>
                <a:chExt cx="1544551" cy="496517"/>
              </a:xfrm>
            </p:grpSpPr>
            <p:pic>
              <p:nvPicPr>
                <p:cNvPr id="2052" name="Picture 4" descr="http://gis.swedgeo.se/startgsp/images/ngdiparter_logo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471" r="79007"/>
                <a:stretch/>
              </p:blipFill>
              <p:spPr bwMode="auto">
                <a:xfrm>
                  <a:off x="1308336" y="3389434"/>
                  <a:ext cx="608893" cy="4965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" name="Picture 4" descr="http://gis.swedgeo.se/startgsp/images/ngdiparter_logo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1824"/>
                <a:stretch/>
              </p:blipFill>
              <p:spPr bwMode="auto">
                <a:xfrm>
                  <a:off x="1944917" y="3421668"/>
                  <a:ext cx="375977" cy="4320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4" descr="http://gis.swedgeo.se/startgsp/images/ngdiparter_logo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5" r="91826"/>
                <a:stretch/>
              </p:blipFill>
              <p:spPr bwMode="auto">
                <a:xfrm>
                  <a:off x="776343" y="3389434"/>
                  <a:ext cx="401563" cy="4965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" name="textruta 2"/>
              <p:cNvSpPr txBox="1"/>
              <p:nvPr/>
            </p:nvSpPr>
            <p:spPr>
              <a:xfrm>
                <a:off x="1842630" y="3855973"/>
                <a:ext cx="574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200" b="1" dirty="0" smtClean="0"/>
                  <a:t>M. FL.</a:t>
                </a:r>
                <a:endParaRPr lang="en-US" sz="1200" b="1" dirty="0"/>
              </a:p>
            </p:txBody>
          </p:sp>
        </p:grpSp>
        <p:sp>
          <p:nvSpPr>
            <p:cNvPr id="18" name="V-form med huvud 17"/>
            <p:cNvSpPr/>
            <p:nvPr/>
          </p:nvSpPr>
          <p:spPr>
            <a:xfrm>
              <a:off x="2483768" y="3197737"/>
              <a:ext cx="1224136" cy="710215"/>
            </a:xfrm>
            <a:prstGeom prst="notch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WMS</a:t>
              </a:r>
              <a:endParaRPr lang="en-US" dirty="0"/>
            </a:p>
          </p:txBody>
        </p:sp>
      </p:grpSp>
      <p:sp>
        <p:nvSpPr>
          <p:cNvPr id="19" name="Cylinder 18"/>
          <p:cNvSpPr/>
          <p:nvPr/>
        </p:nvSpPr>
        <p:spPr>
          <a:xfrm>
            <a:off x="5580112" y="5589240"/>
            <a:ext cx="1008112" cy="792088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Databas (SGI)</a:t>
            </a:r>
            <a:endParaRPr lang="en-US" dirty="0"/>
          </a:p>
        </p:txBody>
      </p:sp>
      <p:cxnSp>
        <p:nvCxnSpPr>
          <p:cNvPr id="22" name="Rak pil 21"/>
          <p:cNvCxnSpPr>
            <a:stCxn id="2055" idx="3"/>
            <a:endCxn id="28" idx="1"/>
          </p:cNvCxnSpPr>
          <p:nvPr/>
        </p:nvCxnSpPr>
        <p:spPr>
          <a:xfrm>
            <a:off x="5802821" y="3552844"/>
            <a:ext cx="596726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Bildobjekt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399547" y="2850501"/>
            <a:ext cx="1637060" cy="14046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8" name="Grupp 2047"/>
          <p:cNvGrpSpPr/>
          <p:nvPr/>
        </p:nvGrpSpPr>
        <p:grpSpPr>
          <a:xfrm>
            <a:off x="4217107" y="2863194"/>
            <a:ext cx="1585714" cy="1379300"/>
            <a:chOff x="3995936" y="2664044"/>
            <a:chExt cx="1585714" cy="137930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315"/>
            <a:stretch/>
          </p:blipFill>
          <p:spPr bwMode="auto">
            <a:xfrm>
              <a:off x="3995936" y="2664044"/>
              <a:ext cx="1585714" cy="1379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9" name="Rektangulär 28"/>
            <p:cNvSpPr/>
            <p:nvPr/>
          </p:nvSpPr>
          <p:spPr>
            <a:xfrm>
              <a:off x="4572000" y="2741154"/>
              <a:ext cx="707504" cy="504056"/>
            </a:xfrm>
            <a:prstGeom prst="wedge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4567783" y="2794517"/>
              <a:ext cx="711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800" dirty="0" smtClean="0"/>
                <a:t>RTJ aktuell  position, läge .....</a:t>
              </a:r>
              <a:endParaRPr lang="en-US" sz="800" dirty="0"/>
            </a:p>
          </p:txBody>
        </p:sp>
      </p:grpSp>
      <p:sp>
        <p:nvSpPr>
          <p:cNvPr id="2064" name="textruta 2063"/>
          <p:cNvSpPr txBox="1"/>
          <p:nvPr/>
        </p:nvSpPr>
        <p:spPr>
          <a:xfrm>
            <a:off x="4133267" y="1727061"/>
            <a:ext cx="1806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RTJ fält</a:t>
            </a:r>
          </a:p>
          <a:p>
            <a:r>
              <a:rPr lang="sv-SE" sz="1600" dirty="0" smtClean="0"/>
              <a:t>Enkel punkt/läge &amp;</a:t>
            </a:r>
          </a:p>
          <a:p>
            <a:r>
              <a:rPr lang="sv-SE" sz="1600" dirty="0" smtClean="0"/>
              <a:t>kort anteckning</a:t>
            </a:r>
            <a:endParaRPr lang="en-US" sz="1600" dirty="0"/>
          </a:p>
        </p:txBody>
      </p:sp>
      <p:sp>
        <p:nvSpPr>
          <p:cNvPr id="50" name="textruta 49"/>
          <p:cNvSpPr txBox="1"/>
          <p:nvPr/>
        </p:nvSpPr>
        <p:spPr>
          <a:xfrm>
            <a:off x="6399547" y="1640923"/>
            <a:ext cx="2184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Geolog/geotekniker</a:t>
            </a:r>
          </a:p>
          <a:p>
            <a:r>
              <a:rPr lang="sv-SE" sz="1600" b="1" dirty="0" smtClean="0"/>
              <a:t>”back-office”/stab</a:t>
            </a:r>
          </a:p>
          <a:p>
            <a:r>
              <a:rPr lang="sv-SE" sz="1600" dirty="0" smtClean="0"/>
              <a:t>Analysresultat, område &amp; utlåtande </a:t>
            </a:r>
            <a:endParaRPr lang="en-US" sz="1600" dirty="0"/>
          </a:p>
        </p:txBody>
      </p:sp>
      <p:sp>
        <p:nvSpPr>
          <p:cNvPr id="2066" name="textruta 2065"/>
          <p:cNvSpPr txBox="1"/>
          <p:nvPr/>
        </p:nvSpPr>
        <p:spPr>
          <a:xfrm rot="5400000">
            <a:off x="7080317" y="2915787"/>
            <a:ext cx="317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CC00CC"/>
                </a:solidFill>
              </a:rPr>
              <a:t>Webbapplikationer #1, 2 och 3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2067" name="textruta 2066"/>
          <p:cNvSpPr txBox="1"/>
          <p:nvPr/>
        </p:nvSpPr>
        <p:spPr>
          <a:xfrm>
            <a:off x="365269" y="4419689"/>
            <a:ext cx="34855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rgbClr val="C00000"/>
                </a:solidFill>
              </a:rPr>
              <a:t>Tematiserade jordartskartor (”fastmark”, ”markens genomsläpplighet”)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C00000"/>
                </a:solidFill>
              </a:rPr>
              <a:t>Tematiserade borrhål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rgbClr val="C00000"/>
                </a:solidFill>
              </a:rPr>
              <a:t>Utförda stabilitetskarteringar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rgbClr val="C00000"/>
                </a:solidFill>
              </a:rPr>
              <a:t>LM bakgrundskartor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2069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/>
          <a:stretch/>
        </p:blipFill>
        <p:spPr bwMode="auto">
          <a:xfrm>
            <a:off x="5545013" y="2655412"/>
            <a:ext cx="611163" cy="34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11" descr="C:\Users\matobe\AppData\Local\Microsoft\Windows\Temporary Internet Files\Content.IE5\JVYXI3D6\MP90038555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69" y="2641682"/>
            <a:ext cx="504056" cy="3600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upp 31"/>
          <p:cNvGrpSpPr>
            <a:grpSpLocks noChangeAspect="1"/>
          </p:cNvGrpSpPr>
          <p:nvPr/>
        </p:nvGrpSpPr>
        <p:grpSpPr>
          <a:xfrm>
            <a:off x="4860032" y="3573016"/>
            <a:ext cx="144016" cy="144016"/>
            <a:chOff x="3959932" y="2996952"/>
            <a:chExt cx="1008112" cy="1008112"/>
          </a:xfrm>
          <a:pattFill prst="pct10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33" name="Koppling 32"/>
            <p:cNvSpPr/>
            <p:nvPr/>
          </p:nvSpPr>
          <p:spPr>
            <a:xfrm>
              <a:off x="3959932" y="2996952"/>
              <a:ext cx="1008112" cy="1008112"/>
            </a:xfrm>
            <a:prstGeom prst="flowChartConnector">
              <a:avLst/>
            </a:prstGeom>
            <a:solidFill>
              <a:schemeClr val="accent1">
                <a:alpha val="12000"/>
              </a:schemeClr>
            </a:solidFill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Koppling 33"/>
            <p:cNvSpPr/>
            <p:nvPr/>
          </p:nvSpPr>
          <p:spPr>
            <a:xfrm>
              <a:off x="4427984" y="3465004"/>
              <a:ext cx="72008" cy="72008"/>
            </a:xfrm>
            <a:prstGeom prst="flowChartConnector">
              <a:avLst/>
            </a:prstGeom>
            <a:solidFill>
              <a:srgbClr val="0066FF"/>
            </a:solidFill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Koppling 8"/>
          <p:cNvSpPr/>
          <p:nvPr/>
        </p:nvSpPr>
        <p:spPr>
          <a:xfrm>
            <a:off x="7129406" y="3715053"/>
            <a:ext cx="88671" cy="95250"/>
          </a:xfrm>
          <a:prstGeom prst="flowChartConnec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Vinklad  15"/>
          <p:cNvCxnSpPr>
            <a:stCxn id="2055" idx="2"/>
            <a:endCxn id="19" idx="2"/>
          </p:cNvCxnSpPr>
          <p:nvPr/>
        </p:nvCxnSpPr>
        <p:spPr>
          <a:xfrm rot="16200000" flipH="1">
            <a:off x="4423643" y="4828815"/>
            <a:ext cx="1742790" cy="570148"/>
          </a:xfrm>
          <a:prstGeom prst="bentConnector2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inklad  44"/>
          <p:cNvCxnSpPr>
            <a:stCxn id="28" idx="2"/>
            <a:endCxn id="19" idx="4"/>
          </p:cNvCxnSpPr>
          <p:nvPr/>
        </p:nvCxnSpPr>
        <p:spPr>
          <a:xfrm rot="5400000">
            <a:off x="6038103" y="4805309"/>
            <a:ext cx="1730097" cy="629853"/>
          </a:xfrm>
          <a:prstGeom prst="bentConnector2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Rektangel 2064"/>
          <p:cNvSpPr/>
          <p:nvPr/>
        </p:nvSpPr>
        <p:spPr>
          <a:xfrm>
            <a:off x="3995936" y="1628800"/>
            <a:ext cx="4464496" cy="2880320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ruta 34"/>
          <p:cNvSpPr txBox="1"/>
          <p:nvPr/>
        </p:nvSpPr>
        <p:spPr>
          <a:xfrm>
            <a:off x="771821" y="5676215"/>
            <a:ext cx="24720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Viktiga WMS bakgrundlager från LM:</a:t>
            </a: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lang="sv-SE" sz="1200" dirty="0" smtClean="0"/>
              <a:t>Topowebbkartan</a:t>
            </a: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lang="sv-SE" sz="1200" dirty="0" smtClean="0"/>
              <a:t>Ortofoto</a:t>
            </a: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lang="sv-SE" sz="1200" dirty="0" smtClean="0"/>
              <a:t>Terrängskuggning</a:t>
            </a: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lang="sv-SE" sz="1200" dirty="0" smtClean="0"/>
              <a:t>Fastighetsgränser (endast)</a:t>
            </a:r>
          </a:p>
        </p:txBody>
      </p:sp>
      <p:cxnSp>
        <p:nvCxnSpPr>
          <p:cNvPr id="36" name="Rak 35"/>
          <p:cNvCxnSpPr/>
          <p:nvPr/>
        </p:nvCxnSpPr>
        <p:spPr>
          <a:xfrm>
            <a:off x="0" y="145085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0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is.swedgeo.se/dokument/rtjfalt_tea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571445"/>
            <a:ext cx="6552689" cy="60960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47625" y="523110"/>
            <a:ext cx="1497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/>
              <a:t>RTJ FÄLT 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1562100" y="6637496"/>
            <a:ext cx="4870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Version 1.0.5 (</a:t>
            </a:r>
            <a:r>
              <a:rPr lang="sv-SE" sz="1000" dirty="0" err="1" smtClean="0"/>
              <a:t>ver</a:t>
            </a:r>
            <a:r>
              <a:rPr lang="sv-SE" sz="1000" dirty="0" smtClean="0"/>
              <a:t> 1.0.6 feb 15 med gruppering av Kartlager; </a:t>
            </a:r>
            <a:r>
              <a:rPr lang="sv-SE" sz="1000" dirty="0" err="1" smtClean="0"/>
              <a:t>ver</a:t>
            </a:r>
            <a:r>
              <a:rPr lang="sv-SE" sz="1000" dirty="0" smtClean="0"/>
              <a:t> 1.0.7 jun 15 ”slutversion”) 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19301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514295"/>
            <a:ext cx="1642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 smtClean="0"/>
              <a:t>GEOSTAB </a:t>
            </a:r>
            <a:endParaRPr lang="sv-SE" sz="2800" dirty="0"/>
          </a:p>
        </p:txBody>
      </p:sp>
      <p:pic>
        <p:nvPicPr>
          <p:cNvPr id="5122" name="Picture 2" descr="http://gis.swedgeo.se/dokument/geostab_tea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1181046"/>
            <a:ext cx="8938530" cy="51340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95251" y="6315076"/>
            <a:ext cx="56685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Version 1.0.5 (</a:t>
            </a:r>
            <a:r>
              <a:rPr lang="sv-SE" sz="1000" dirty="0" err="1" smtClean="0"/>
              <a:t>ver</a:t>
            </a:r>
            <a:r>
              <a:rPr lang="sv-SE" sz="1000" dirty="0" smtClean="0"/>
              <a:t> 1.0.6 feb 15 med gruppering av Kartlager ; </a:t>
            </a:r>
            <a:r>
              <a:rPr lang="sv-SE" sz="1000" dirty="0" err="1" smtClean="0"/>
              <a:t>ver</a:t>
            </a:r>
            <a:r>
              <a:rPr lang="sv-SE" sz="1000" dirty="0" smtClean="0"/>
              <a:t> 1.0.7 jun 15 då VAKASTAB introduceras) 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3129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8867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sv-SE" sz="3000" b="1" dirty="0" smtClean="0"/>
              <a:t>Komponenter i webbapplikationen för RTJ FÄLT – </a:t>
            </a:r>
          </a:p>
          <a:p>
            <a:pPr lvl="0"/>
            <a:r>
              <a:rPr lang="en-US" sz="3000" b="1" dirty="0" smtClean="0"/>
              <a:t>mycket enkel </a:t>
            </a:r>
            <a:r>
              <a:rPr lang="en-US" sz="3000" b="1" dirty="0"/>
              <a:t>och robust fältapplikation</a:t>
            </a:r>
            <a:r>
              <a:rPr lang="en-US" sz="3000" dirty="0"/>
              <a:t> </a:t>
            </a:r>
            <a:r>
              <a:rPr lang="sv-SE" sz="3000" b="1" dirty="0" smtClean="0"/>
              <a:t>  </a:t>
            </a:r>
            <a:endParaRPr lang="en-US" sz="3000" b="1" dirty="0"/>
          </a:p>
        </p:txBody>
      </p:sp>
      <p:sp>
        <p:nvSpPr>
          <p:cNvPr id="2" name="Rektangel 1"/>
          <p:cNvSpPr/>
          <p:nvPr/>
        </p:nvSpPr>
        <p:spPr>
          <a:xfrm>
            <a:off x="-47625" y="1683008"/>
            <a:ext cx="89660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nsatspersonal </a:t>
            </a:r>
            <a:r>
              <a:rPr lang="en-US" sz="2400" dirty="0"/>
              <a:t>ser var de </a:t>
            </a:r>
            <a:r>
              <a:rPr lang="en-US" sz="2400" dirty="0" err="1"/>
              <a:t>befinner</a:t>
            </a:r>
            <a:r>
              <a:rPr lang="en-US" sz="2400" dirty="0"/>
              <a:t> </a:t>
            </a:r>
            <a:r>
              <a:rPr lang="en-US" sz="2400" dirty="0" smtClean="0"/>
              <a:t>sig via GPS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LM WMS </a:t>
            </a:r>
            <a:r>
              <a:rPr lang="en-US" sz="2400" dirty="0" err="1" smtClean="0"/>
              <a:t>topowebbkartan</a:t>
            </a:r>
            <a:r>
              <a:rPr lang="en-US" sz="2400" dirty="0" smtClean="0"/>
              <a:t> </a:t>
            </a:r>
            <a:r>
              <a:rPr lang="en-US" sz="2400" dirty="0" err="1" smtClean="0"/>
              <a:t>färg</a:t>
            </a:r>
            <a:r>
              <a:rPr lang="en-US" sz="2400" dirty="0" smtClean="0"/>
              <a:t>/</a:t>
            </a:r>
            <a:r>
              <a:rPr lang="en-US" sz="2400" dirty="0" err="1" smtClean="0"/>
              <a:t>gråskala</a:t>
            </a:r>
            <a:r>
              <a:rPr lang="en-US" sz="2400" dirty="0" smtClean="0"/>
              <a:t>, ortofoto 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/>
              <a:t>Via </a:t>
            </a:r>
            <a:r>
              <a:rPr lang="en-US" sz="2400" b="1" dirty="0"/>
              <a:t>en enkel ritfunktion</a:t>
            </a:r>
            <a:r>
              <a:rPr lang="en-US" sz="2400" dirty="0"/>
              <a:t> </a:t>
            </a:r>
            <a:r>
              <a:rPr lang="en-US" sz="2400" b="1" dirty="0"/>
              <a:t>påföra ett </a:t>
            </a:r>
            <a:r>
              <a:rPr lang="en-US" sz="2400" b="1" dirty="0" err="1"/>
              <a:t>läge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buClr>
                <a:srgbClr val="FF0000"/>
              </a:buClr>
            </a:pPr>
            <a:r>
              <a:rPr lang="en-US" sz="2400" dirty="0" smtClean="0"/>
              <a:t>	(en punkt) och </a:t>
            </a:r>
            <a:r>
              <a:rPr lang="en-US" sz="2400" dirty="0" err="1" smtClean="0"/>
              <a:t>kortfattad</a:t>
            </a:r>
            <a:r>
              <a:rPr lang="en-US" sz="2400" dirty="0" smtClean="0"/>
              <a:t> </a:t>
            </a:r>
            <a:r>
              <a:rPr lang="en-US" sz="2400" dirty="0" err="1" smtClean="0"/>
              <a:t>anteckning</a:t>
            </a:r>
            <a:r>
              <a:rPr lang="en-US" sz="2400" baseline="30000" dirty="0" smtClean="0"/>
              <a:t>*)</a:t>
            </a:r>
            <a:r>
              <a:rPr lang="en-US" sz="2400" dirty="0" smtClean="0"/>
              <a:t> 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/>
              <a:t>Vissa</a:t>
            </a:r>
            <a:r>
              <a:rPr lang="en-US" sz="2400" dirty="0" smtClean="0"/>
              <a:t> </a:t>
            </a:r>
            <a:r>
              <a:rPr lang="en-US" sz="2400" dirty="0" err="1" smtClean="0"/>
              <a:t>temalager</a:t>
            </a:r>
            <a:r>
              <a:rPr lang="en-US" sz="2400" dirty="0" smtClean="0"/>
              <a:t> </a:t>
            </a:r>
            <a:r>
              <a:rPr lang="en-US" sz="2400" dirty="0" err="1" smtClean="0"/>
              <a:t>som</a:t>
            </a:r>
            <a:r>
              <a:rPr lang="en-US" sz="2400" dirty="0" smtClean="0"/>
              <a:t> “</a:t>
            </a:r>
            <a:r>
              <a:rPr lang="en-US" sz="2400" dirty="0" err="1" smtClean="0"/>
              <a:t>fastmark</a:t>
            </a:r>
            <a:r>
              <a:rPr lang="en-US" sz="2400" dirty="0" smtClean="0"/>
              <a:t>/</a:t>
            </a:r>
            <a:r>
              <a:rPr lang="en-US" sz="2400" dirty="0" err="1" smtClean="0"/>
              <a:t>icke</a:t>
            </a:r>
            <a:r>
              <a:rPr lang="en-US" sz="2400" dirty="0" smtClean="0"/>
              <a:t> </a:t>
            </a:r>
            <a:r>
              <a:rPr lang="en-US" sz="2400" dirty="0" err="1" smtClean="0"/>
              <a:t>fastmark</a:t>
            </a:r>
            <a:r>
              <a:rPr lang="en-US" sz="2400" dirty="0" smtClean="0"/>
              <a:t>” </a:t>
            </a:r>
            <a:r>
              <a:rPr lang="en-US" sz="2400" dirty="0" err="1" smtClean="0"/>
              <a:t>och</a:t>
            </a:r>
            <a:r>
              <a:rPr lang="en-US" sz="2400" dirty="0" smtClean="0"/>
              <a:t> “</a:t>
            </a:r>
            <a:r>
              <a:rPr lang="en-US" sz="2400" dirty="0" err="1" smtClean="0"/>
              <a:t>genomsläpplighet</a:t>
            </a:r>
            <a:r>
              <a:rPr lang="en-US" sz="2400" dirty="0" smtClean="0"/>
              <a:t>” </a:t>
            </a:r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Slå </a:t>
            </a:r>
            <a:r>
              <a:rPr lang="en-US" sz="2400" dirty="0"/>
              <a:t>på </a:t>
            </a:r>
            <a:r>
              <a:rPr lang="en-US" sz="2400" dirty="0" smtClean="0"/>
              <a:t>lagret för </a:t>
            </a:r>
            <a:r>
              <a:rPr lang="en-US" sz="2400" dirty="0" err="1" smtClean="0"/>
              <a:t>geoteknikers</a:t>
            </a:r>
            <a:r>
              <a:rPr lang="en-US" sz="2400" dirty="0" smtClean="0"/>
              <a:t>/</a:t>
            </a:r>
            <a:r>
              <a:rPr lang="en-US" sz="2400" dirty="0" err="1" smtClean="0"/>
              <a:t>geologs</a:t>
            </a:r>
            <a:r>
              <a:rPr lang="en-US" sz="2400" dirty="0" smtClean="0"/>
              <a:t> </a:t>
            </a:r>
            <a:r>
              <a:rPr lang="en-US" sz="2400" dirty="0" err="1" smtClean="0"/>
              <a:t>expertutlåtande</a:t>
            </a:r>
            <a:endParaRPr lang="en-US" sz="2400" dirty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200" dirty="0" err="1" smtClean="0"/>
              <a:t>Inspelade</a:t>
            </a:r>
            <a:r>
              <a:rPr lang="en-US" sz="1200" dirty="0" smtClean="0"/>
              <a:t> </a:t>
            </a:r>
            <a:r>
              <a:rPr lang="en-US" sz="1200" dirty="0" err="1" smtClean="0"/>
              <a:t>instruktionsfilmer</a:t>
            </a:r>
            <a:r>
              <a:rPr lang="en-US" sz="1200" dirty="0" smtClean="0"/>
              <a:t> (</a:t>
            </a:r>
            <a:r>
              <a:rPr lang="en-US" sz="1200" dirty="0" err="1" smtClean="0"/>
              <a:t>prototyp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gis.swedgeo.se/dokument/avi/testcapture_150426.mp4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grpSp>
        <p:nvGrpSpPr>
          <p:cNvPr id="3" name="Grupp 2"/>
          <p:cNvGrpSpPr/>
          <p:nvPr/>
        </p:nvGrpSpPr>
        <p:grpSpPr>
          <a:xfrm>
            <a:off x="6863047" y="1224676"/>
            <a:ext cx="2109503" cy="1834907"/>
            <a:chOff x="6856523" y="1862833"/>
            <a:chExt cx="2109503" cy="1834907"/>
          </a:xfrm>
        </p:grpSpPr>
        <p:grpSp>
          <p:nvGrpSpPr>
            <p:cNvPr id="11" name="Grupp 10"/>
            <p:cNvGrpSpPr>
              <a:grpSpLocks noChangeAspect="1"/>
            </p:cNvGrpSpPr>
            <p:nvPr/>
          </p:nvGrpSpPr>
          <p:grpSpPr>
            <a:xfrm>
              <a:off x="6856523" y="1862833"/>
              <a:ext cx="2109503" cy="1834907"/>
              <a:chOff x="3995936" y="2664044"/>
              <a:chExt cx="1585714" cy="1379300"/>
            </a:xfrm>
          </p:grpSpPr>
          <p:pic>
            <p:nvPicPr>
              <p:cNvPr id="15" name="Picture 7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7315"/>
              <a:stretch/>
            </p:blipFill>
            <p:spPr bwMode="auto">
              <a:xfrm>
                <a:off x="3995936" y="2664044"/>
                <a:ext cx="1585714" cy="13793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6" name="Rektangulär 15"/>
              <p:cNvSpPr/>
              <p:nvPr/>
            </p:nvSpPr>
            <p:spPr>
              <a:xfrm>
                <a:off x="4572000" y="2741154"/>
                <a:ext cx="707504" cy="504056"/>
              </a:xfrm>
              <a:prstGeom prst="wedgeRectCallou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7" name="textruta 16"/>
              <p:cNvSpPr txBox="1"/>
              <p:nvPr/>
            </p:nvSpPr>
            <p:spPr>
              <a:xfrm>
                <a:off x="4567783" y="2794517"/>
                <a:ext cx="711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800" dirty="0" smtClean="0"/>
                  <a:t>RTJ aktuell  position, läge .....</a:t>
                </a:r>
                <a:endParaRPr lang="en-US" sz="800" dirty="0"/>
              </a:p>
            </p:txBody>
          </p:sp>
        </p:grpSp>
        <p:grpSp>
          <p:nvGrpSpPr>
            <p:cNvPr id="12" name="Grupp 11"/>
            <p:cNvGrpSpPr>
              <a:grpSpLocks noChangeAspect="1"/>
            </p:cNvGrpSpPr>
            <p:nvPr/>
          </p:nvGrpSpPr>
          <p:grpSpPr>
            <a:xfrm>
              <a:off x="7739623" y="2818386"/>
              <a:ext cx="144016" cy="144016"/>
              <a:chOff x="3959932" y="2996952"/>
              <a:chExt cx="1008112" cy="1008112"/>
            </a:xfrm>
            <a:pattFill prst="pct10">
              <a:fgClr>
                <a:schemeClr val="accent1"/>
              </a:fgClr>
              <a:bgClr>
                <a:schemeClr val="bg1"/>
              </a:bgClr>
            </a:pattFill>
          </p:grpSpPr>
          <p:sp>
            <p:nvSpPr>
              <p:cNvPr id="13" name="Koppling 12"/>
              <p:cNvSpPr/>
              <p:nvPr/>
            </p:nvSpPr>
            <p:spPr>
              <a:xfrm>
                <a:off x="3959932" y="2996952"/>
                <a:ext cx="1008112" cy="1008112"/>
              </a:xfrm>
              <a:prstGeom prst="flowChartConnector">
                <a:avLst/>
              </a:prstGeom>
              <a:solidFill>
                <a:schemeClr val="accent1">
                  <a:alpha val="12000"/>
                </a:schemeClr>
              </a:solidFill>
              <a:ln w="1905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Koppling 13"/>
              <p:cNvSpPr/>
              <p:nvPr/>
            </p:nvSpPr>
            <p:spPr>
              <a:xfrm>
                <a:off x="4427984" y="3465004"/>
                <a:ext cx="72008" cy="72008"/>
              </a:xfrm>
              <a:prstGeom prst="flowChartConnector">
                <a:avLst/>
              </a:prstGeom>
              <a:solidFill>
                <a:srgbClr val="0066FF"/>
              </a:solidFill>
              <a:ln w="1905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textruta 4"/>
          <p:cNvSpPr txBox="1"/>
          <p:nvPr/>
        </p:nvSpPr>
        <p:spPr>
          <a:xfrm>
            <a:off x="0" y="6611779"/>
            <a:ext cx="552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*) version 1.0.7 </a:t>
            </a:r>
            <a:r>
              <a:rPr lang="en-US" sz="1000" dirty="0" err="1" smtClean="0"/>
              <a:t>även</a:t>
            </a:r>
            <a:r>
              <a:rPr lang="en-US" sz="1000" dirty="0" smtClean="0"/>
              <a:t> </a:t>
            </a:r>
            <a:r>
              <a:rPr lang="en-US" sz="1000" dirty="0" err="1"/>
              <a:t>yta</a:t>
            </a:r>
            <a:r>
              <a:rPr lang="en-US" sz="1000" dirty="0"/>
              <a:t> </a:t>
            </a:r>
            <a:r>
              <a:rPr lang="en-US" sz="1000" dirty="0" err="1" smtClean="0"/>
              <a:t>för</a:t>
            </a:r>
            <a:r>
              <a:rPr lang="en-US" sz="1000" dirty="0" smtClean="0"/>
              <a:t> </a:t>
            </a:r>
            <a:r>
              <a:rPr lang="en-US" sz="1000" dirty="0" err="1" smtClean="0"/>
              <a:t>avspärrning</a:t>
            </a:r>
            <a:r>
              <a:rPr lang="en-US" sz="1000" dirty="0" smtClean="0"/>
              <a:t> </a:t>
            </a:r>
            <a:r>
              <a:rPr lang="en-US" sz="1000" dirty="0" err="1" smtClean="0"/>
              <a:t>etc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5041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501</Words>
  <Application>Microsoft Office PowerPoint</Application>
  <PresentationFormat>Bildspel på skärmen (4:3)</PresentationFormat>
  <Paragraphs>95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240</cp:revision>
  <cp:lastPrinted>2015-05-28T07:17:59Z</cp:lastPrinted>
  <dcterms:created xsi:type="dcterms:W3CDTF">2013-06-26T10:22:31Z</dcterms:created>
  <dcterms:modified xsi:type="dcterms:W3CDTF">2015-06-04T08:33:19Z</dcterms:modified>
</cp:coreProperties>
</file>