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7" r:id="rId3"/>
    <p:sldId id="299" r:id="rId4"/>
    <p:sldId id="291" r:id="rId5"/>
    <p:sldId id="300" r:id="rId6"/>
    <p:sldId id="285" r:id="rId7"/>
    <p:sldId id="301" r:id="rId8"/>
    <p:sldId id="288" r:id="rId9"/>
    <p:sldId id="289" r:id="rId10"/>
    <p:sldId id="290" r:id="rId11"/>
    <p:sldId id="292" r:id="rId12"/>
    <p:sldId id="293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4660"/>
  </p:normalViewPr>
  <p:slideViewPr>
    <p:cSldViewPr snapToGrid="0">
      <p:cViewPr>
        <p:scale>
          <a:sx n="100" d="100"/>
          <a:sy n="100" d="100"/>
        </p:scale>
        <p:origin x="-210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3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3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3/18/2016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3/18/2016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5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3/18/2016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3/18/2016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3/18/2016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3/18/2016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3/18/2016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3/18/2016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3/18/2016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3/18/2016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mats.oberg@swedgeo.se/SGI/2016-03-20</a:t>
            </a: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gis.swedgeo.se/skred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gis.swedgeo.se/vattentaktolycka/" TargetMode="External"/><Relationship Id="rId5" Type="http://schemas.openxmlformats.org/officeDocument/2006/relationships/hyperlink" Target="http://www.livsmedelsverket.se/produktion-handel--kontroll/krisberedskap-och-hantering/krisberedskap-och-sakerhet---dricksvatten/" TargetMode="External"/><Relationship Id="rId4" Type="http://schemas.openxmlformats.org/officeDocument/2006/relationships/hyperlink" Target="http://www.livsmedelsverket.se/globalassets/produktion-handel-kontroll/krisberedskap/krisberedskap-dricksvatten---vaka/information-om-vaka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hyperlink" Target="http://skl.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www.bohusr&#228;ddningstj&#228;nstf&#246;rbund.s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is.swedgeo.se/rtj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1200200" y="955576"/>
            <a:ext cx="6276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err="1"/>
              <a:t>TiB</a:t>
            </a:r>
            <a:r>
              <a:rPr lang="sv-SE" sz="3200" b="1" dirty="0"/>
              <a:t> på SGI (&amp; VAKA-gruppen)</a:t>
            </a:r>
          </a:p>
          <a:p>
            <a:pPr algn="ctr"/>
            <a:r>
              <a:rPr lang="sv-SE" sz="3200" b="1" dirty="0"/>
              <a:t>_______</a:t>
            </a:r>
          </a:p>
          <a:p>
            <a:pPr algn="ctr"/>
            <a:endParaRPr lang="sv-SE" sz="3200" b="1" dirty="0"/>
          </a:p>
          <a:p>
            <a:pPr algn="ctr"/>
            <a:r>
              <a:rPr lang="sv-SE" sz="3200" b="1" dirty="0" smtClean="0"/>
              <a:t>Webbaserade GIS-verktyg för räddningstjänsten vid georelaterade (geologi/geoteknik) naturolyckor   </a:t>
            </a:r>
          </a:p>
          <a:p>
            <a:pPr algn="ctr"/>
            <a:endParaRPr lang="sv-SE" sz="3200" b="1" dirty="0" smtClean="0"/>
          </a:p>
          <a:p>
            <a:pPr algn="ctr"/>
            <a:r>
              <a:rPr lang="sv-SE" sz="3200" b="1" dirty="0" smtClean="0"/>
              <a:t>2016 </a:t>
            </a:r>
            <a:r>
              <a:rPr lang="sv-SE" sz="3200" b="1" dirty="0" smtClean="0">
                <a:sym typeface="Wingdings" panose="05000000000000000000" pitchFamily="2" charset="2"/>
              </a:rPr>
              <a:t></a:t>
            </a:r>
            <a:endParaRPr lang="sv-SE" sz="3200" b="1" dirty="0" smtClean="0"/>
          </a:p>
          <a:p>
            <a:pPr algn="ctr"/>
            <a:r>
              <a:rPr lang="sv-SE" sz="3200" b="1" dirty="0" smtClean="0"/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31870" y="5927506"/>
            <a:ext cx="52211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Mats Öberg, GIS-</a:t>
            </a:r>
            <a:r>
              <a:rPr lang="en-US" sz="1400" b="1" dirty="0" err="1" smtClean="0">
                <a:solidFill>
                  <a:srgbClr val="FF0000"/>
                </a:solidFill>
              </a:rPr>
              <a:t>arkitekt</a:t>
            </a:r>
            <a:r>
              <a:rPr lang="en-US" sz="1400" b="1" dirty="0" smtClean="0">
                <a:solidFill>
                  <a:srgbClr val="FF0000"/>
                </a:solidFill>
              </a:rPr>
              <a:t>, SGI</a:t>
            </a: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Förvaltning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av</a:t>
            </a:r>
            <a:r>
              <a:rPr lang="en-US" sz="1400" b="1" dirty="0" smtClean="0">
                <a:solidFill>
                  <a:srgbClr val="FF0000"/>
                </a:solidFill>
              </a:rPr>
              <a:t> RTJ FÄLT, GEOSTAB </a:t>
            </a:r>
            <a:r>
              <a:rPr lang="en-US" sz="1400" b="1" dirty="0" err="1" smtClean="0">
                <a:solidFill>
                  <a:srgbClr val="FF0000"/>
                </a:solidFill>
              </a:rPr>
              <a:t>och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V</a:t>
            </a:r>
            <a:r>
              <a:rPr lang="en-US" sz="1400" b="1" dirty="0" smtClean="0">
                <a:solidFill>
                  <a:srgbClr val="FF0000"/>
                </a:solidFill>
              </a:rPr>
              <a:t>AKASTAB-</a:t>
            </a:r>
            <a:r>
              <a:rPr lang="en-US" sz="1400" b="1" dirty="0" err="1" smtClean="0">
                <a:solidFill>
                  <a:srgbClr val="FF0000"/>
                </a:solidFill>
              </a:rPr>
              <a:t>applikationerna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+46 709730129</a:t>
            </a:r>
            <a:endParaRPr lang="sv-S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493887" y="2447349"/>
            <a:ext cx="7340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DEMO /</a:t>
            </a:r>
          </a:p>
          <a:p>
            <a:pPr algn="ctr"/>
            <a:r>
              <a:rPr lang="sv-SE" sz="3200" b="1" dirty="0" err="1" smtClean="0"/>
              <a:t>skärmdumpar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407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92706" y="28575"/>
            <a:ext cx="9036883" cy="6591299"/>
            <a:chOff x="92706" y="28575"/>
            <a:chExt cx="9036883" cy="65912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6" y="621517"/>
              <a:ext cx="8498843" cy="5998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ruta 9"/>
            <p:cNvSpPr txBox="1"/>
            <p:nvPr/>
          </p:nvSpPr>
          <p:spPr>
            <a:xfrm>
              <a:off x="7296150" y="28575"/>
              <a:ext cx="1833439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smtClean="0"/>
                <a:t>RTJ FÄLT</a:t>
              </a:r>
              <a:endParaRPr lang="en-US" sz="2000" b="1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400" y="2360750"/>
              <a:ext cx="2707731" cy="1223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54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7296150" y="28575"/>
            <a:ext cx="183343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GEOSTAB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4788"/>
            <a:ext cx="8987541" cy="481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tuvesk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58" y="1052513"/>
            <a:ext cx="2284534" cy="263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9" descr="smårödsk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3" y="4044950"/>
            <a:ext cx="3168162" cy="243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27" descr="surte1_redigera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25"/>
            <a:ext cx="3540369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ktangel 8"/>
          <p:cNvSpPr>
            <a:spLocks noChangeArrowheads="1"/>
          </p:cNvSpPr>
          <p:nvPr/>
        </p:nvSpPr>
        <p:spPr bwMode="auto">
          <a:xfrm>
            <a:off x="0" y="504826"/>
            <a:ext cx="3586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400" b="1" dirty="0" smtClean="0"/>
              <a:t>Vad arbetar SGI med? </a:t>
            </a:r>
            <a:endParaRPr lang="sv-SE" sz="2400" b="1" dirty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74" y="1052513"/>
            <a:ext cx="2249365" cy="4995862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ruta 1"/>
          <p:cNvSpPr txBox="1">
            <a:spLocks noChangeArrowheads="1"/>
          </p:cNvSpPr>
          <p:nvPr/>
        </p:nvSpPr>
        <p:spPr bwMode="auto">
          <a:xfrm>
            <a:off x="6589836" y="6008688"/>
            <a:ext cx="21483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 smtClean="0"/>
              <a:t>Från </a:t>
            </a:r>
            <a:r>
              <a:rPr lang="sv-SE" sz="1000" dirty="0">
                <a:hlinkClick r:id="rId6"/>
              </a:rPr>
              <a:t>http://gis.swedgeo.se/skred/</a:t>
            </a:r>
            <a:r>
              <a:rPr lang="sv-SE" sz="1000" dirty="0"/>
              <a:t> </a:t>
            </a:r>
          </a:p>
          <a:p>
            <a:pPr eaLnBrk="1" hangingPunct="1"/>
            <a:r>
              <a:rPr lang="sv-SE" sz="1000" dirty="0" smtClean="0"/>
              <a:t>(~1482, </a:t>
            </a:r>
            <a:r>
              <a:rPr lang="sv-SE" sz="1000" dirty="0" err="1" smtClean="0"/>
              <a:t>jmfr</a:t>
            </a:r>
            <a:r>
              <a:rPr lang="sv-SE" sz="1000" dirty="0" smtClean="0"/>
              <a:t>. Norge </a:t>
            </a:r>
            <a:r>
              <a:rPr lang="sv-SE" sz="1000" dirty="0"/>
              <a:t>&gt;10.000) </a:t>
            </a:r>
          </a:p>
        </p:txBody>
      </p:sp>
      <p:sp>
        <p:nvSpPr>
          <p:cNvPr id="4104" name="textruta 11"/>
          <p:cNvSpPr txBox="1">
            <a:spLocks noChangeArrowheads="1"/>
          </p:cNvSpPr>
          <p:nvPr/>
        </p:nvSpPr>
        <p:spPr bwMode="auto">
          <a:xfrm>
            <a:off x="82062" y="3654425"/>
            <a:ext cx="29851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/>
              <a:t>Surte 1950</a:t>
            </a:r>
            <a:r>
              <a:rPr lang="sv-SE" sz="1000" dirty="0"/>
              <a:t>, 1 </a:t>
            </a:r>
            <a:r>
              <a:rPr lang="sv-SE" sz="1000" dirty="0" smtClean="0"/>
              <a:t>död, </a:t>
            </a:r>
            <a:r>
              <a:rPr lang="sv-SE" sz="1000" dirty="0"/>
              <a:t>300 </a:t>
            </a:r>
            <a:r>
              <a:rPr lang="sv-SE" sz="1000" dirty="0" smtClean="0"/>
              <a:t>hemlösa, </a:t>
            </a:r>
            <a:r>
              <a:rPr lang="sv-SE" sz="1000" dirty="0"/>
              <a:t>30 </a:t>
            </a:r>
            <a:r>
              <a:rPr lang="sv-SE" sz="1000" dirty="0" smtClean="0"/>
              <a:t>skadade hus</a:t>
            </a:r>
            <a:endParaRPr lang="sv-SE" sz="1000" dirty="0"/>
          </a:p>
        </p:txBody>
      </p:sp>
      <p:sp>
        <p:nvSpPr>
          <p:cNvPr id="4105" name="textruta 12"/>
          <p:cNvSpPr txBox="1">
            <a:spLocks noChangeArrowheads="1"/>
          </p:cNvSpPr>
          <p:nvPr/>
        </p:nvSpPr>
        <p:spPr bwMode="auto">
          <a:xfrm>
            <a:off x="3966797" y="3668713"/>
            <a:ext cx="21275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/>
              <a:t>Tuve 1977</a:t>
            </a:r>
            <a:r>
              <a:rPr lang="sv-SE" sz="1000" dirty="0"/>
              <a:t>, 9 </a:t>
            </a:r>
            <a:r>
              <a:rPr lang="sv-SE" sz="1000" dirty="0" smtClean="0"/>
              <a:t>döda, </a:t>
            </a:r>
            <a:r>
              <a:rPr lang="sv-SE" sz="1000" dirty="0"/>
              <a:t>300 </a:t>
            </a:r>
            <a:r>
              <a:rPr lang="sv-SE" sz="1000" dirty="0" smtClean="0"/>
              <a:t>skadade</a:t>
            </a:r>
            <a:endParaRPr lang="sv-SE" sz="1000" dirty="0"/>
          </a:p>
        </p:txBody>
      </p:sp>
      <p:sp>
        <p:nvSpPr>
          <p:cNvPr id="4106" name="textruta 13"/>
          <p:cNvSpPr txBox="1">
            <a:spLocks noChangeArrowheads="1"/>
          </p:cNvSpPr>
          <p:nvPr/>
        </p:nvSpPr>
        <p:spPr bwMode="auto">
          <a:xfrm>
            <a:off x="82062" y="6465888"/>
            <a:ext cx="2675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/>
              <a:t>Småröd</a:t>
            </a:r>
            <a:r>
              <a:rPr lang="sv-SE" sz="1000" b="1" dirty="0"/>
              <a:t> 2006</a:t>
            </a:r>
            <a:r>
              <a:rPr lang="sv-SE" sz="1000" dirty="0"/>
              <a:t>, </a:t>
            </a:r>
            <a:r>
              <a:rPr lang="sv-SE" sz="1000" dirty="0" smtClean="0"/>
              <a:t>samhällskostnad </a:t>
            </a:r>
            <a:r>
              <a:rPr lang="sv-SE" sz="1000" dirty="0"/>
              <a:t>&gt; 500 Mkr</a:t>
            </a:r>
          </a:p>
          <a:p>
            <a:pPr eaLnBrk="1" hangingPunct="1"/>
            <a:r>
              <a:rPr lang="sv-SE" sz="1000" dirty="0"/>
              <a:t>Trigger: </a:t>
            </a:r>
            <a:r>
              <a:rPr lang="sv-SE" sz="1000" dirty="0" smtClean="0"/>
              <a:t>felaktig placering av fyllnadsmassor</a:t>
            </a:r>
            <a:endParaRPr lang="sv-SE" sz="1000" dirty="0"/>
          </a:p>
        </p:txBody>
      </p:sp>
      <p:sp>
        <p:nvSpPr>
          <p:cNvPr id="4107" name="Rektangel 1"/>
          <p:cNvSpPr>
            <a:spLocks noChangeArrowheads="1"/>
          </p:cNvSpPr>
          <p:nvPr/>
        </p:nvSpPr>
        <p:spPr bwMode="auto">
          <a:xfrm>
            <a:off x="3409079" y="4048284"/>
            <a:ext cx="3133132" cy="25545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b="1" dirty="0" smtClean="0"/>
              <a:t>Geoteknik</a:t>
            </a:r>
            <a:r>
              <a:rPr lang="sv-SE" sz="1600" dirty="0"/>
              <a:t> </a:t>
            </a:r>
            <a:r>
              <a:rPr lang="sv-SE" sz="1600" dirty="0" smtClean="0"/>
              <a:t>är läran </a:t>
            </a:r>
            <a:r>
              <a:rPr lang="sv-SE" sz="1600" dirty="0"/>
              <a:t>om jord och bergs tekniska egenskaper samt dess </a:t>
            </a:r>
            <a:r>
              <a:rPr lang="sv-SE" sz="1600" dirty="0" smtClean="0"/>
              <a:t>tillämpning vid främst </a:t>
            </a:r>
            <a:r>
              <a:rPr lang="sv-SE" sz="1600" dirty="0"/>
              <a:t>byggnads- och </a:t>
            </a:r>
            <a:r>
              <a:rPr lang="sv-SE" sz="1600" dirty="0" smtClean="0"/>
              <a:t>anläggnings-verksamhet</a:t>
            </a:r>
          </a:p>
          <a:p>
            <a:endParaRPr lang="sv-SE" sz="1600" dirty="0"/>
          </a:p>
          <a:p>
            <a:r>
              <a:rPr lang="sv-SE" sz="1600" b="1" dirty="0" smtClean="0"/>
              <a:t>SGI</a:t>
            </a:r>
            <a:r>
              <a:rPr lang="sv-SE" sz="1600" dirty="0" smtClean="0"/>
              <a:t> utreder potentiella skred-riskområden, </a:t>
            </a:r>
            <a:r>
              <a:rPr lang="sv-SE" sz="1600" dirty="0" err="1" smtClean="0"/>
              <a:t>bl</a:t>
            </a:r>
            <a:r>
              <a:rPr lang="sv-SE" sz="1600" dirty="0" smtClean="0"/>
              <a:t> a </a:t>
            </a:r>
            <a:r>
              <a:rPr lang="sv-SE" sz="1600" dirty="0" err="1" smtClean="0"/>
              <a:t>mht</a:t>
            </a:r>
            <a:r>
              <a:rPr lang="sv-SE" sz="1600" dirty="0" smtClean="0"/>
              <a:t> klimat-förändringar. (Risk = sannolikhet * konsekvenser)</a:t>
            </a:r>
            <a:endParaRPr lang="sv-SE" sz="1600" dirty="0"/>
          </a:p>
        </p:txBody>
      </p:sp>
      <p:sp>
        <p:nvSpPr>
          <p:cNvPr id="12" name="Rektangel 11"/>
          <p:cNvSpPr/>
          <p:nvPr/>
        </p:nvSpPr>
        <p:spPr>
          <a:xfrm>
            <a:off x="4161500" y="1583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Uppdrag: Minska </a:t>
            </a:r>
            <a:r>
              <a:rPr lang="sv-SE" sz="1200" dirty="0">
                <a:solidFill>
                  <a:schemeClr val="bg1"/>
                </a:solidFill>
              </a:rPr>
              <a:t>riskerna för ras, skred och stranderosion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gis.swedgeo.se/skred/images/erosion_illustration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362200" cy="1400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ChangeArrowheads="1"/>
          </p:cNvSpPr>
          <p:nvPr/>
        </p:nvSpPr>
        <p:spPr bwMode="auto">
          <a:xfrm>
            <a:off x="108439" y="1076326"/>
            <a:ext cx="61590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Char char="•"/>
            </a:pPr>
            <a:r>
              <a:rPr lang="sv-SE" sz="1600" dirty="0"/>
              <a:t> Jordartgeologi och topografi/geometri (lutning) är två viktiga parametrar för att bedöma </a:t>
            </a:r>
            <a:r>
              <a:rPr lang="sv-SE" sz="1600" b="1" dirty="0"/>
              <a:t>förutsättningar</a:t>
            </a:r>
            <a:r>
              <a:rPr lang="sv-SE" sz="1600" dirty="0"/>
              <a:t> för skred. </a:t>
            </a:r>
            <a:r>
              <a:rPr lang="sv-SE" sz="1600" b="1" dirty="0"/>
              <a:t>Skredriskkartering/analys</a:t>
            </a:r>
            <a:r>
              <a:rPr lang="sv-SE" sz="1600" dirty="0"/>
              <a:t> (</a:t>
            </a:r>
            <a:r>
              <a:rPr lang="sv-SE" sz="1600" b="1" dirty="0"/>
              <a:t>sannolikheten</a:t>
            </a:r>
            <a:r>
              <a:rPr lang="sv-SE" sz="1600" dirty="0"/>
              <a:t> för och </a:t>
            </a:r>
            <a:r>
              <a:rPr lang="sv-SE" sz="1600" b="1" dirty="0"/>
              <a:t>konsekvensen</a:t>
            </a:r>
            <a:r>
              <a:rPr lang="sv-SE" sz="1600" dirty="0"/>
              <a:t> av ett skred) är däremot mer omfattande. </a:t>
            </a:r>
          </a:p>
        </p:txBody>
      </p:sp>
      <p:pic>
        <p:nvPicPr>
          <p:cNvPr id="5124" name="Picture 6" descr="Orsaker till höjning av grundvattennivån kan exempelvis vara riklig nederbörd, kalhuggna områden, omlagda eller igensatta dik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6"/>
            <a:ext cx="2266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En del av de mothållande jordmassorna vid släntfoten (motvikten) kan eroderas bort av ett vattendrag eller genom schaktningsarbeten och muddringsarbet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97" y="2428875"/>
            <a:ext cx="215997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En avsänkning av vattennivån vid släntfot leder till minskad motvikt. Därmed ökar sannolikheten för ett skre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20" y="3365501"/>
            <a:ext cx="208817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omr57_4_7_geolo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t="26964" r="26875" b="40022"/>
          <a:stretch>
            <a:fillRect/>
          </a:stretch>
        </p:blipFill>
        <p:spPr bwMode="auto">
          <a:xfrm>
            <a:off x="171450" y="2619375"/>
            <a:ext cx="1664677" cy="146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08439" y="4805363"/>
            <a:ext cx="1943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Topografi/geometri (på land och i vatten)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Geologi, lagerföljder (lösa jordar som </a:t>
            </a:r>
            <a:r>
              <a:rPr lang="sv-SE" sz="1200" dirty="0" err="1"/>
              <a:t>silt</a:t>
            </a:r>
            <a:r>
              <a:rPr lang="sv-SE" sz="1200" dirty="0"/>
              <a:t> och lera)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Hydrologi </a:t>
            </a: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2340220" y="4805363"/>
            <a:ext cx="1943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Mekanik – pådrivande och mothållande krafter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(vilka t ex ändras vid bebyggelse resp. ändrade vattennivåer) </a:t>
            </a:r>
          </a:p>
        </p:txBody>
      </p: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4572000" y="4805363"/>
            <a:ext cx="1944566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Erosion – befintliga och ändrade flöden i älven påverkar topografi/ geometri på lång sikt….</a:t>
            </a:r>
          </a:p>
        </p:txBody>
      </p:sp>
      <p:sp>
        <p:nvSpPr>
          <p:cNvPr id="5131" name="Text Box 22"/>
          <p:cNvSpPr txBox="1">
            <a:spLocks noChangeArrowheads="1"/>
          </p:cNvSpPr>
          <p:nvPr/>
        </p:nvSpPr>
        <p:spPr bwMode="auto">
          <a:xfrm>
            <a:off x="6948854" y="4805363"/>
            <a:ext cx="1871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Nederbörd – kan öka grundvatten/portrycket i jordlagren (</a:t>
            </a:r>
            <a:r>
              <a:rPr lang="sv-SE" sz="1200" dirty="0" err="1"/>
              <a:t>silt</a:t>
            </a:r>
            <a:r>
              <a:rPr lang="sv-SE" sz="1200" dirty="0"/>
              <a:t>/lera)</a:t>
            </a:r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>
            <a:off x="901212" y="408622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3" name="Line 24"/>
          <p:cNvSpPr>
            <a:spLocks noChangeShapeType="1"/>
          </p:cNvSpPr>
          <p:nvPr/>
        </p:nvSpPr>
        <p:spPr bwMode="auto">
          <a:xfrm>
            <a:off x="3132992" y="4446589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4" name="Line 25"/>
          <p:cNvSpPr>
            <a:spLocks noChangeShapeType="1"/>
          </p:cNvSpPr>
          <p:nvPr/>
        </p:nvSpPr>
        <p:spPr bwMode="auto">
          <a:xfrm>
            <a:off x="5435112" y="3581400"/>
            <a:ext cx="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5" name="Line 26"/>
          <p:cNvSpPr>
            <a:spLocks noChangeShapeType="1"/>
          </p:cNvSpPr>
          <p:nvPr/>
        </p:nvSpPr>
        <p:spPr bwMode="auto">
          <a:xfrm>
            <a:off x="7791450" y="4143376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6" name="Rektangel 17"/>
          <p:cNvSpPr>
            <a:spLocks noChangeArrowheads="1"/>
          </p:cNvSpPr>
          <p:nvPr/>
        </p:nvSpPr>
        <p:spPr bwMode="auto">
          <a:xfrm>
            <a:off x="0" y="477838"/>
            <a:ext cx="6341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 b="1" dirty="0" smtClean="0"/>
              <a:t>Påverkansfaktorer för skred och ras</a:t>
            </a:r>
            <a:endParaRPr lang="sv-SE" sz="2800" b="1" dirty="0"/>
          </a:p>
        </p:txBody>
      </p:sp>
      <p:grpSp>
        <p:nvGrpSpPr>
          <p:cNvPr id="5137" name="Group 30"/>
          <p:cNvGrpSpPr>
            <a:grpSpLocks/>
          </p:cNvGrpSpPr>
          <p:nvPr/>
        </p:nvGrpSpPr>
        <p:grpSpPr bwMode="auto">
          <a:xfrm>
            <a:off x="6658708" y="565150"/>
            <a:ext cx="2161443" cy="1639888"/>
            <a:chOff x="4151" y="896"/>
            <a:chExt cx="1766" cy="1224"/>
          </a:xfrm>
        </p:grpSpPr>
        <p:pic>
          <p:nvPicPr>
            <p:cNvPr id="5142" name="Picture 28" descr="Bilden visar ett skred och ett r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95" r="43306" b="11031"/>
            <a:stretch>
              <a:fillRect/>
            </a:stretch>
          </p:blipFill>
          <p:spPr bwMode="auto">
            <a:xfrm>
              <a:off x="4151" y="896"/>
              <a:ext cx="1760" cy="1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3" name="Picture 29" descr="tuveskr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39" b="100000"/>
            <a:stretch>
              <a:fillRect/>
            </a:stretch>
          </p:blipFill>
          <p:spPr bwMode="auto">
            <a:xfrm>
              <a:off x="4166" y="2049"/>
              <a:ext cx="1751" cy="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9" name="Picture 3" descr="Ny bebyggelse eller utläggning av fyllningsmassor ovanför släntkrönet medför att de pådrivande krafterna blir störr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16" y="2286000"/>
            <a:ext cx="2016369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err="1" smtClean="0">
                <a:solidFill>
                  <a:prstClr val="black"/>
                </a:solidFill>
              </a:rPr>
              <a:t>T</a:t>
            </a:r>
            <a:r>
              <a:rPr lang="sv-SE" sz="2800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iB</a:t>
            </a:r>
            <a:r>
              <a:rPr lang="sv-SE" sz="2800" b="1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sv-SE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på SGI </a:t>
            </a:r>
            <a:endParaRPr lang="sv-SE" sz="2800" b="1" dirty="0" smtClean="0">
              <a:solidFill>
                <a:prstClr val="black"/>
              </a:solidFill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-14086" y="1118784"/>
            <a:ext cx="9158086" cy="5322882"/>
            <a:chOff x="-14086" y="1118784"/>
            <a:chExt cx="9158086" cy="5322882"/>
          </a:xfrm>
        </p:grpSpPr>
        <p:pic>
          <p:nvPicPr>
            <p:cNvPr id="13" name="Picture 2" descr="http://www.swedgeo.se/imagevault/publishedmedia/vi2603sg9p0u8jcq3tu3/Scandinav_DMAK_BirgerLall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086" y="1118784"/>
              <a:ext cx="9158086" cy="443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Platshållare för innehåll 2"/>
            <p:cNvSpPr txBox="1">
              <a:spLocks/>
            </p:cNvSpPr>
            <p:nvPr/>
          </p:nvSpPr>
          <p:spPr>
            <a:xfrm>
              <a:off x="653792" y="3863157"/>
              <a:ext cx="7341116" cy="257850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sv-SE" sz="2000" b="1" dirty="0" err="1" smtClean="0"/>
                <a:t>TiB</a:t>
              </a:r>
              <a:r>
                <a:rPr lang="sv-SE" sz="2000" b="1" dirty="0" smtClean="0"/>
                <a:t> på SGI (fr. o. m. 1 dec 2015)</a:t>
              </a:r>
            </a:p>
            <a:p>
              <a:r>
                <a:rPr lang="sv-SE" sz="2000" dirty="0" smtClean="0"/>
                <a:t>Tillgänglig på telefon alla timmar, alla dagar i veckan</a:t>
              </a:r>
            </a:p>
            <a:p>
              <a:r>
                <a:rPr lang="sv-SE" sz="2000" dirty="0" smtClean="0"/>
                <a:t>Återkoppla vid larm inom 15 minuter</a:t>
              </a:r>
            </a:p>
            <a:p>
              <a:r>
                <a:rPr lang="sv-SE" sz="2000" dirty="0" smtClean="0"/>
                <a:t>Redo för </a:t>
              </a:r>
              <a:r>
                <a:rPr lang="sv-SE" sz="2000" dirty="0" err="1" smtClean="0"/>
                <a:t>Lync</a:t>
              </a:r>
              <a:r>
                <a:rPr lang="sv-SE" sz="2000" dirty="0" smtClean="0"/>
                <a:t>-/telefonmöte med andra instanser inom en timme</a:t>
              </a:r>
            </a:p>
            <a:p>
              <a:r>
                <a:rPr lang="sv-SE" sz="2000" dirty="0" smtClean="0"/>
                <a:t>Vid behov, bedömt i samspel mellan SGI och Räddningstjänst, infinna sig på plats</a:t>
              </a:r>
            </a:p>
            <a:p>
              <a:r>
                <a:rPr lang="sv-SE" sz="2000" dirty="0" smtClean="0"/>
                <a:t>Räddningstjänsten når SGI:s </a:t>
              </a:r>
              <a:r>
                <a:rPr lang="sv-SE" sz="2000" dirty="0" err="1" smtClean="0"/>
                <a:t>TiB</a:t>
              </a:r>
              <a:r>
                <a:rPr lang="sv-SE" sz="2000" dirty="0" smtClean="0"/>
                <a:t> via SOS Alarm</a:t>
              </a:r>
              <a:endParaRPr lang="sv-SE" sz="2000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2" y="1226506"/>
              <a:ext cx="1680834" cy="25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ktangel 20"/>
            <p:cNvSpPr/>
            <p:nvPr/>
          </p:nvSpPr>
          <p:spPr>
            <a:xfrm>
              <a:off x="7143263" y="1226506"/>
              <a:ext cx="18822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800" dirty="0"/>
                <a:t>Foto: Birger Lallo/Skandinav Bildbyrå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5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" r="66401" b="85000"/>
          <a:stretch/>
        </p:blipFill>
        <p:spPr bwMode="auto">
          <a:xfrm>
            <a:off x="6257925" y="546438"/>
            <a:ext cx="2809875" cy="51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38097" y="6163300"/>
            <a:ext cx="88296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hlinkClick r:id="rId4"/>
              </a:rPr>
              <a:t>http://www.livsmedelsverket.se/globalassets/produktion-handel-kontroll/krisberedskap/krisberedskap-dricksvatten---</a:t>
            </a:r>
            <a:r>
              <a:rPr lang="sv-SE" sz="1000" dirty="0" smtClean="0">
                <a:hlinkClick r:id="rId4"/>
              </a:rPr>
              <a:t>vaka/information-om-vaka.pdf</a:t>
            </a:r>
            <a:r>
              <a:rPr lang="sv-SE" sz="1000" dirty="0" smtClean="0"/>
              <a:t> </a:t>
            </a:r>
            <a:endParaRPr lang="sv-SE" sz="1000" dirty="0"/>
          </a:p>
        </p:txBody>
      </p:sp>
      <p:sp>
        <p:nvSpPr>
          <p:cNvPr id="3" name="Rektangel 2"/>
          <p:cNvSpPr/>
          <p:nvPr/>
        </p:nvSpPr>
        <p:spPr>
          <a:xfrm>
            <a:off x="0" y="546438"/>
            <a:ext cx="906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/>
              <a:t>VAKA </a:t>
            </a:r>
            <a:r>
              <a:rPr lang="sv-SE" sz="2800" b="1" dirty="0"/>
              <a:t>- Nationell vattenkatastrofgrupp </a:t>
            </a:r>
            <a:endParaRPr lang="sv-SE" sz="2800" dirty="0"/>
          </a:p>
          <a:p>
            <a:endParaRPr lang="sv-SE" sz="2000" dirty="0" smtClean="0"/>
          </a:p>
          <a:p>
            <a:r>
              <a:rPr lang="sv-SE" sz="2000" dirty="0" smtClean="0"/>
              <a:t>VAKA </a:t>
            </a:r>
            <a:r>
              <a:rPr lang="sv-SE" sz="2000" dirty="0"/>
              <a:t>är en stödfunktion som nås dygnet runt via SOS-alarm på tel. 020-30 20 30. </a:t>
            </a:r>
          </a:p>
          <a:p>
            <a:r>
              <a:rPr lang="sv-SE" sz="2000" dirty="0"/>
              <a:t>VAKA ger stöd till kommuner och regioner som drabbats eller kan komma att drabbas av problem med dricksvattenförsörjningen. 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4" t="33403"/>
          <a:stretch/>
        </p:blipFill>
        <p:spPr bwMode="auto">
          <a:xfrm>
            <a:off x="1133475" y="2562136"/>
            <a:ext cx="5638800" cy="3171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19047" y="6388953"/>
            <a:ext cx="90297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 smtClean="0">
                <a:hlinkClick r:id="rId5"/>
              </a:rPr>
              <a:t>http://www.livsmedelsverket.se/produktion-handel--kontroll/krisberedskap-och-hantering/krisberedskap-och-sakerhet---dricksvatten/</a:t>
            </a:r>
            <a:r>
              <a:rPr lang="sv-SE" sz="1000" dirty="0" smtClean="0"/>
              <a:t> </a:t>
            </a:r>
            <a:endParaRPr lang="sv-SE" sz="1000" dirty="0"/>
          </a:p>
        </p:txBody>
      </p:sp>
      <p:sp>
        <p:nvSpPr>
          <p:cNvPr id="5" name="Rektangel 4"/>
          <p:cNvSpPr/>
          <p:nvPr/>
        </p:nvSpPr>
        <p:spPr>
          <a:xfrm>
            <a:off x="6010275" y="4248835"/>
            <a:ext cx="2286000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1000" dirty="0">
                <a:hlinkClick r:id="rId6"/>
              </a:rPr>
              <a:t>http://</a:t>
            </a:r>
            <a:r>
              <a:rPr lang="sv-SE" sz="1000" dirty="0" smtClean="0">
                <a:hlinkClick r:id="rId6"/>
              </a:rPr>
              <a:t>gis.swedgeo.se/vattentaktolycka/</a:t>
            </a:r>
            <a:r>
              <a:rPr lang="sv-SE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82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MSB2:4 utvecklingsprojekt 2014-2015</a:t>
            </a:r>
          </a:p>
        </p:txBody>
      </p:sp>
      <p:sp>
        <p:nvSpPr>
          <p:cNvPr id="5" name="Rektangel 4"/>
          <p:cNvSpPr/>
          <p:nvPr/>
        </p:nvSpPr>
        <p:spPr>
          <a:xfrm>
            <a:off x="837256" y="2248755"/>
            <a:ext cx="76237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Sammanställning av data från </a:t>
            </a:r>
            <a:r>
              <a:rPr lang="sv-SE" sz="2000" b="1" dirty="0" smtClean="0"/>
              <a:t>geodata.se/Geodataportalen</a:t>
            </a:r>
            <a:r>
              <a:rPr lang="sv-SE" sz="2000" dirty="0" smtClean="0"/>
              <a:t> samt </a:t>
            </a:r>
            <a:r>
              <a:rPr lang="sv-SE" sz="2000" b="1" dirty="0" smtClean="0"/>
              <a:t>Geodatasamverkan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Tre moderna rikstäckande webbapplikationer </a:t>
            </a:r>
            <a:r>
              <a:rPr lang="sv-SE" sz="2000" b="1" dirty="0"/>
              <a:t>RTJ FÄLT, </a:t>
            </a:r>
            <a:r>
              <a:rPr lang="sv-SE" sz="2000" b="1" dirty="0" smtClean="0"/>
              <a:t>GEOSTAB och VAKASTAB</a:t>
            </a:r>
            <a:r>
              <a:rPr lang="sv-SE" sz="2000" dirty="0" smtClean="0"/>
              <a:t>. Skräddarsydda men likväl utvecklingsbara - ”ready-</a:t>
            </a:r>
            <a:r>
              <a:rPr lang="sv-SE" sz="2000" dirty="0" err="1" smtClean="0"/>
              <a:t>to</a:t>
            </a:r>
            <a:r>
              <a:rPr lang="sv-SE" sz="2000" dirty="0" smtClean="0"/>
              <a:t>-</a:t>
            </a:r>
            <a:r>
              <a:rPr lang="sv-SE" sz="2000" dirty="0" err="1" smtClean="0"/>
              <a:t>use</a:t>
            </a:r>
            <a:r>
              <a:rPr lang="sv-SE" sz="2000" dirty="0"/>
              <a:t>”-</a:t>
            </a:r>
            <a:r>
              <a:rPr lang="sv-SE" sz="2000" dirty="0" smtClean="0"/>
              <a:t>lösningar. Räddningstjänsten </a:t>
            </a:r>
            <a:r>
              <a:rPr lang="sv-SE" sz="2000" dirty="0"/>
              <a:t>och sakkunniga myndigheter </a:t>
            </a:r>
            <a:r>
              <a:rPr lang="sv-SE" sz="2000" dirty="0" smtClean="0"/>
              <a:t>kan i </a:t>
            </a:r>
            <a:r>
              <a:rPr lang="sv-SE" sz="2000" dirty="0"/>
              <a:t>samverkan bättre </a:t>
            </a:r>
            <a:r>
              <a:rPr lang="sv-SE" sz="2000" dirty="0" smtClean="0"/>
              <a:t>utnyttja </a:t>
            </a:r>
            <a:r>
              <a:rPr lang="sv-SE" sz="2000" dirty="0"/>
              <a:t>befintliga </a:t>
            </a:r>
            <a:r>
              <a:rPr lang="sv-SE" sz="2000" dirty="0" err="1"/>
              <a:t>geodata</a:t>
            </a:r>
            <a:r>
              <a:rPr lang="sv-SE" sz="2000" dirty="0"/>
              <a:t> för att lösa problem och utföra åtgärder vid överhängande fara för </a:t>
            </a:r>
            <a:r>
              <a:rPr lang="sv-SE" sz="2000" b="1" dirty="0"/>
              <a:t>ras, skred, slamströmmar och kemspill i känslig </a:t>
            </a:r>
            <a:r>
              <a:rPr lang="sv-SE" sz="2000" b="1" dirty="0" smtClean="0"/>
              <a:t>mark</a:t>
            </a:r>
            <a:r>
              <a:rPr lang="sv-SE" sz="2000" dirty="0" smtClean="0"/>
              <a:t>. 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Plattformsoberoende (PC, Mac, surfplatta, mobil) och fältanpassade med responsiv design, har GPS-stöd mm. Central lagring av aktiva lager (räddningstjänsternas och stabsfunktionernas expert-anteckningar).</a:t>
            </a:r>
            <a:endParaRPr lang="sv-SE" sz="2000" dirty="0"/>
          </a:p>
        </p:txBody>
      </p:sp>
      <p:pic>
        <p:nvPicPr>
          <p:cNvPr id="7" name="Picture 2" descr="http://gis.swedgeo.se/startgsp/images/ngdiparter_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1"/>
          <a:stretch/>
        </p:blipFill>
        <p:spPr bwMode="auto">
          <a:xfrm>
            <a:off x="6744966" y="1132544"/>
            <a:ext cx="1913259" cy="5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 1"/>
          <p:cNvGrpSpPr>
            <a:grpSpLocks noChangeAspect="1"/>
          </p:cNvGrpSpPr>
          <p:nvPr/>
        </p:nvGrpSpPr>
        <p:grpSpPr>
          <a:xfrm>
            <a:off x="210817" y="1087916"/>
            <a:ext cx="6066158" cy="609239"/>
            <a:chOff x="186703" y="2086176"/>
            <a:chExt cx="8747746" cy="878557"/>
          </a:xfrm>
        </p:grpSpPr>
        <p:pic>
          <p:nvPicPr>
            <p:cNvPr id="6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228"/>
            <a:stretch/>
          </p:blipFill>
          <p:spPr bwMode="auto">
            <a:xfrm>
              <a:off x="186703" y="2086176"/>
              <a:ext cx="1942436" cy="87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 7"/>
            <p:cNvGrpSpPr/>
            <p:nvPr/>
          </p:nvGrpSpPr>
          <p:grpSpPr>
            <a:xfrm>
              <a:off x="3686175" y="2275140"/>
              <a:ext cx="5248274" cy="500628"/>
              <a:chOff x="2672097" y="2408117"/>
              <a:chExt cx="6011496" cy="716083"/>
            </a:xfrm>
          </p:grpSpPr>
          <p:pic>
            <p:nvPicPr>
              <p:cNvPr id="2050" name="Picture 2" descr="Startsida">
                <a:hlinkClick r:id="rId4" tooltip="Startsida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9" r="43968" b="13277"/>
              <a:stretch/>
            </p:blipFill>
            <p:spPr bwMode="auto">
              <a:xfrm>
                <a:off x="2672097" y="2408117"/>
                <a:ext cx="2226479" cy="7160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e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9365" y="2525457"/>
                <a:ext cx="3514228" cy="481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Startsida - Sveriges kommuner och Landsti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235" y="2336184"/>
              <a:ext cx="931793" cy="37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Rak 11"/>
          <p:cNvCxnSpPr/>
          <p:nvPr/>
        </p:nvCxnSpPr>
        <p:spPr>
          <a:xfrm>
            <a:off x="0" y="186995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2016: skarpa och övningsapplikationer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" y="1590675"/>
            <a:ext cx="8882471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 8"/>
          <p:cNvGrpSpPr/>
          <p:nvPr/>
        </p:nvGrpSpPr>
        <p:grpSpPr>
          <a:xfrm>
            <a:off x="1596548" y="5010834"/>
            <a:ext cx="5378708" cy="526196"/>
            <a:chOff x="2710973" y="5270956"/>
            <a:chExt cx="5378708" cy="526196"/>
          </a:xfrm>
        </p:grpSpPr>
        <p:sp>
          <p:nvSpPr>
            <p:cNvPr id="14" name="Rektangel 13"/>
            <p:cNvSpPr/>
            <p:nvPr/>
          </p:nvSpPr>
          <p:spPr>
            <a:xfrm>
              <a:off x="2710973" y="5273932"/>
              <a:ext cx="13340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800" b="1" u="sng" dirty="0" smtClean="0">
                  <a:solidFill>
                    <a:prstClr val="black"/>
                  </a:solidFill>
                </a:rPr>
                <a:t>En</a:t>
              </a:r>
              <a:r>
                <a:rPr lang="sv-SE" sz="2800" b="1" dirty="0" smtClean="0">
                  <a:solidFill>
                    <a:prstClr val="black"/>
                  </a:solidFill>
                </a:rPr>
                <a:t> sida:</a:t>
              </a:r>
              <a:endParaRPr lang="sv-S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15" name="Rektangel 14"/>
            <p:cNvSpPr/>
            <p:nvPr/>
          </p:nvSpPr>
          <p:spPr>
            <a:xfrm>
              <a:off x="4048125" y="5270956"/>
              <a:ext cx="40415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800" dirty="0">
                  <a:hlinkClick r:id="rId4"/>
                </a:rPr>
                <a:t>http://</a:t>
              </a:r>
              <a:r>
                <a:rPr lang="sv-SE" sz="2800" dirty="0" smtClean="0">
                  <a:hlinkClick r:id="rId4"/>
                </a:rPr>
                <a:t>gis.swedgeo.se/rtj/</a:t>
              </a:r>
              <a:r>
                <a:rPr lang="sv-SE" sz="2800" dirty="0" smtClean="0"/>
                <a:t> </a:t>
              </a:r>
              <a:endParaRPr lang="sv-SE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11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52538"/>
            <a:ext cx="9089286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591938"/>
            <a:ext cx="9143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b="1" dirty="0" smtClean="0"/>
              <a:t>Autentisering</a:t>
            </a:r>
            <a:r>
              <a:rPr lang="sv-SE" sz="2800" dirty="0" smtClean="0"/>
              <a:t> (användarnamn och lösenord) administreras av SGI (Mats Öberg) </a:t>
            </a:r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lang="sv-SE" sz="2000" dirty="0" smtClean="0"/>
              <a:t>Övningsapplikationerna: inloggningsuppgifter gäller tills vidare. Skickas ut i separat mail.  </a:t>
            </a:r>
            <a:endParaRPr lang="sv-SE" sz="2000" dirty="0"/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lang="sv-SE" sz="2000" dirty="0" smtClean="0"/>
              <a:t>Skarpa applikationerna: Lösenordbyte i jan </a:t>
            </a:r>
            <a:r>
              <a:rPr lang="sv-SE" sz="2000" dirty="0"/>
              <a:t>varje år. Skickas ut i separat mail. </a:t>
            </a:r>
            <a:endParaRPr lang="sv-SE" sz="2000" dirty="0" smtClean="0"/>
          </a:p>
          <a:p>
            <a:pPr marL="914400" lvl="1" indent="-45720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b="1" dirty="0" smtClean="0"/>
              <a:t>Lagerhantering</a:t>
            </a:r>
            <a:r>
              <a:rPr lang="sv-SE" sz="2800" dirty="0" smtClean="0"/>
              <a:t> aktiva lager:</a:t>
            </a:r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lang="sv-SE" sz="2000" dirty="0" smtClean="0"/>
              <a:t>Egna lager kan redigeras och tas bort inom den egna applikationen. </a:t>
            </a:r>
            <a:r>
              <a:rPr lang="sv-SE" sz="2000" dirty="0"/>
              <a:t>Lager som uppnått en ålder av 2 månader tas bort automatiskt.</a:t>
            </a:r>
            <a:r>
              <a:rPr lang="sv-SE" sz="2000" dirty="0" smtClean="0"/>
              <a:t> </a:t>
            </a:r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lang="sv-SE" sz="2000" dirty="0" smtClean="0"/>
              <a:t>All historikdata </a:t>
            </a:r>
            <a:r>
              <a:rPr lang="sv-SE" sz="2000" dirty="0"/>
              <a:t>sparas (för ”lärande av olyckor</a:t>
            </a:r>
            <a:r>
              <a:rPr lang="sv-SE" sz="2000" dirty="0" smtClean="0"/>
              <a:t>”)</a:t>
            </a:r>
          </a:p>
          <a:p>
            <a:pPr marL="914400" lvl="1" indent="-457200">
              <a:buFont typeface="Arial" panose="020B0604020202090204" pitchFamily="34" charset="0"/>
              <a:buChar char="•"/>
            </a:pPr>
            <a:endParaRPr lang="sv-SE" sz="2800" b="1" dirty="0" smtClean="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b="1" dirty="0" smtClean="0"/>
              <a:t>Kommunikation</a:t>
            </a:r>
            <a:r>
              <a:rPr lang="sv-SE" sz="2800" dirty="0" smtClean="0"/>
              <a:t> </a:t>
            </a:r>
            <a:r>
              <a:rPr lang="sv-SE" sz="2800" dirty="0"/>
              <a:t>– </a:t>
            </a:r>
            <a:r>
              <a:rPr lang="sv-SE" sz="2000" dirty="0"/>
              <a:t>SKADEPLATS2015, VAKA-dagar, </a:t>
            </a:r>
            <a:r>
              <a:rPr lang="sv-SE" sz="2000" dirty="0" smtClean="0"/>
              <a:t>instruktions-videor, </a:t>
            </a:r>
            <a:r>
              <a:rPr lang="sv-SE" sz="2000" dirty="0"/>
              <a:t>besök vissa räddningstjänster/ </a:t>
            </a:r>
            <a:r>
              <a:rPr lang="sv-SE" sz="2000" dirty="0" smtClean="0"/>
              <a:t>Länsstyrelser (i mån av </a:t>
            </a:r>
            <a:r>
              <a:rPr lang="sv-SE" sz="2000" b="1" dirty="0" smtClean="0">
                <a:solidFill>
                  <a:srgbClr val="FF0000"/>
                </a:solidFill>
              </a:rPr>
              <a:t>finansiering</a:t>
            </a:r>
            <a:r>
              <a:rPr lang="sv-SE" sz="2000" dirty="0" smtClean="0"/>
              <a:t>). </a:t>
            </a:r>
            <a:r>
              <a:rPr lang="sv-SE" sz="2000" dirty="0" err="1" smtClean="0"/>
              <a:t>Webinar</a:t>
            </a:r>
            <a:r>
              <a:rPr lang="sv-SE" sz="2000" dirty="0" smtClean="0"/>
              <a:t>? </a:t>
            </a:r>
            <a:endParaRPr lang="sv-SE" sz="2000" dirty="0" smtClean="0"/>
          </a:p>
          <a:p>
            <a:pPr marL="457200" indent="-457200">
              <a:buFont typeface="Arial" panose="020B0604020202090204" pitchFamily="34" charset="0"/>
              <a:buChar char="•"/>
            </a:pPr>
            <a:endParaRPr lang="sv-SE" sz="2800" dirty="0" smtClean="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b="1" dirty="0" smtClean="0"/>
              <a:t>Teknisk förvaltning </a:t>
            </a:r>
            <a:r>
              <a:rPr lang="sv-SE" sz="2800" dirty="0" smtClean="0"/>
              <a:t>av plattformen (nya versioner, nya lager mm) sköts av SGI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4115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594</Words>
  <Application>Microsoft Office PowerPoint</Application>
  <PresentationFormat>Bildspel på skärmen (4:3)</PresentationFormat>
  <Paragraphs>72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275</cp:revision>
  <cp:lastPrinted>2016-03-18T09:20:33Z</cp:lastPrinted>
  <dcterms:created xsi:type="dcterms:W3CDTF">2013-06-26T10:22:31Z</dcterms:created>
  <dcterms:modified xsi:type="dcterms:W3CDTF">2016-03-18T09:34:10Z</dcterms:modified>
</cp:coreProperties>
</file>