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1" r:id="rId3"/>
    <p:sldId id="282" r:id="rId4"/>
    <p:sldId id="283" r:id="rId5"/>
    <p:sldId id="259" r:id="rId6"/>
    <p:sldId id="260" r:id="rId7"/>
    <p:sldId id="261" r:id="rId8"/>
    <p:sldId id="262" r:id="rId9"/>
    <p:sldId id="263" r:id="rId10"/>
    <p:sldId id="285" r:id="rId11"/>
    <p:sldId id="270" r:id="rId12"/>
    <p:sldId id="266" r:id="rId13"/>
    <p:sldId id="271" r:id="rId14"/>
    <p:sldId id="284" r:id="rId15"/>
    <p:sldId id="286" r:id="rId16"/>
    <p:sldId id="28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570" autoAdjust="0"/>
  </p:normalViewPr>
  <p:slideViewPr>
    <p:cSldViewPr snapToGrid="0">
      <p:cViewPr>
        <p:scale>
          <a:sx n="160" d="100"/>
          <a:sy n="160" d="100"/>
        </p:scale>
        <p:origin x="-7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mats.oberg@swedgeo.se/SGI/2016-05-25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nyk\ppt_out\Results_nyk_hemg&#229;rden_160525_olikaGTK_Geokalkyl132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89670" y="730796"/>
            <a:ext cx="64065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Nyköping, Hemgården </a:t>
            </a:r>
          </a:p>
          <a:p>
            <a:pPr algn="ctr"/>
            <a:endParaRPr lang="sv-SE" sz="4400" b="1" dirty="0" smtClean="0"/>
          </a:p>
          <a:p>
            <a:pPr algn="ctr"/>
            <a:r>
              <a:rPr lang="sv-SE" sz="4400" b="1" dirty="0" smtClean="0"/>
              <a:t>2 alternativa placeringar av verksamhetsområde</a:t>
            </a:r>
          </a:p>
          <a:p>
            <a:pPr algn="ctr"/>
            <a:endParaRPr lang="sv-SE" sz="4400" b="1" dirty="0" smtClean="0"/>
          </a:p>
          <a:p>
            <a:pPr algn="ctr"/>
            <a:r>
              <a:rPr lang="sv-SE" sz="4400" b="1" dirty="0" smtClean="0"/>
              <a:t>Hemgården SV</a:t>
            </a:r>
          </a:p>
          <a:p>
            <a:pPr algn="ctr"/>
            <a:r>
              <a:rPr lang="sv-SE" sz="4400" b="1" dirty="0" smtClean="0"/>
              <a:t>Hemgården NO</a:t>
            </a:r>
            <a:endParaRPr lang="sv-SE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0" y="6627079"/>
            <a:ext cx="61626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u="sng" dirty="0">
                <a:hlinkClick r:id="rId2"/>
              </a:rPr>
              <a:t>\\fileserv\goteborg\bolind\Uppdrag\_</a:t>
            </a:r>
            <a:r>
              <a:rPr lang="sv-SE" sz="800" u="sng" dirty="0" smtClean="0">
                <a:hlinkClick r:id="rId2"/>
              </a:rPr>
              <a:t>geokalkyl\nyk\ppt_out\Results_nyk_hemgården_160525_olikaGTK_Geokalkyl132.pptx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746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visualisering, detalj</a:t>
            </a:r>
            <a:endParaRPr lang="sv-S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8463"/>
            <a:ext cx="8534400" cy="47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k pil 3"/>
          <p:cNvCxnSpPr>
            <a:stCxn id="6" idx="1"/>
          </p:cNvCxnSpPr>
          <p:nvPr/>
        </p:nvCxnSpPr>
        <p:spPr>
          <a:xfrm flipH="1" flipV="1">
            <a:off x="1962151" y="4352926"/>
            <a:ext cx="2695574" cy="4929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4657725" y="4481512"/>
            <a:ext cx="1647825" cy="728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90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713294"/>
            <a:ext cx="9029701" cy="183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3676651"/>
            <a:ext cx="754288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överytor för olika nivåer 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4637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</a:t>
            </a:r>
            <a:r>
              <a:rPr lang="sv-SE" sz="1000" dirty="0"/>
              <a:t>3</a:t>
            </a:r>
            <a:r>
              <a:rPr lang="sv-SE" sz="1000" dirty="0" smtClean="0"/>
              <a:t> ggr. Projekteringsnivå här +5,9m för hg och gr (för by +5,4m)</a:t>
            </a:r>
            <a:endParaRPr lang="sv-SE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694242"/>
            <a:ext cx="16668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0" y="3676651"/>
            <a:ext cx="191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schakt och fyll</a:t>
            </a:r>
            <a:endParaRPr lang="sv-SE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7086600" y="4979195"/>
            <a:ext cx="1933575" cy="1438275"/>
            <a:chOff x="7291388" y="2456369"/>
            <a:chExt cx="1933575" cy="1438275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0"/>
            <a:stretch/>
          </p:blipFill>
          <p:spPr bwMode="auto">
            <a:xfrm>
              <a:off x="7291388" y="3200400"/>
              <a:ext cx="1933575" cy="69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16"/>
            <a:stretch/>
          </p:blipFill>
          <p:spPr bwMode="auto">
            <a:xfrm>
              <a:off x="7291388" y="2456369"/>
              <a:ext cx="1933575" cy="74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81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730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Utdata – text – Sammanställning_utan_makro</a:t>
            </a:r>
            <a:r>
              <a:rPr lang="sv-SE" b="1" baseline="30000" dirty="0" smtClean="0"/>
              <a:t>*)</a:t>
            </a:r>
            <a:r>
              <a:rPr lang="sv-SE" b="1" dirty="0" smtClean="0"/>
              <a:t>.</a:t>
            </a:r>
            <a:r>
              <a:rPr lang="sv-SE" b="1" dirty="0" err="1" smtClean="0"/>
              <a:t>xlsm</a:t>
            </a:r>
            <a:r>
              <a:rPr lang="sv-SE" b="1" dirty="0" smtClean="0"/>
              <a:t>, flik Sammanställning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36633"/>
            <a:ext cx="9332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*) för Office 2010 </a:t>
            </a:r>
            <a:endParaRPr lang="sv-SE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9" y="1266825"/>
            <a:ext cx="48863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678677"/>
            <a:ext cx="8143875" cy="3121794"/>
            <a:chOff x="0" y="678677"/>
            <a:chExt cx="8143875" cy="31217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235" y="685290"/>
              <a:ext cx="3375033" cy="26820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ktangel 3"/>
            <p:cNvSpPr/>
            <p:nvPr/>
          </p:nvSpPr>
          <p:spPr>
            <a:xfrm>
              <a:off x="4268170" y="3335888"/>
              <a:ext cx="38757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b="1" dirty="0" smtClean="0"/>
                <a:t>Körning med bedömda GTK Hemgården SV genomförs…</a:t>
              </a:r>
              <a:endParaRPr lang="sv-SE" sz="1200" b="1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0" y="3338806"/>
              <a:ext cx="38757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b="1" dirty="0" smtClean="0"/>
                <a:t>Körning med default GTK Hemgården SV har genomförts (föregående bilder)</a:t>
              </a:r>
              <a:endParaRPr lang="sv-SE" sz="1200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0" t="39154" r="28122" b="11711"/>
            <a:stretch/>
          </p:blipFill>
          <p:spPr bwMode="auto">
            <a:xfrm>
              <a:off x="85725" y="678677"/>
              <a:ext cx="2969357" cy="2688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8" name="Grupp 7"/>
          <p:cNvGrpSpPr/>
          <p:nvPr/>
        </p:nvGrpSpPr>
        <p:grpSpPr>
          <a:xfrm>
            <a:off x="85725" y="3965685"/>
            <a:ext cx="7953859" cy="2622621"/>
            <a:chOff x="85725" y="3965685"/>
            <a:chExt cx="7953859" cy="2622621"/>
          </a:xfrm>
        </p:grpSpPr>
        <p:sp>
          <p:nvSpPr>
            <p:cNvPr id="3" name="Rektangel 2"/>
            <p:cNvSpPr/>
            <p:nvPr/>
          </p:nvSpPr>
          <p:spPr>
            <a:xfrm>
              <a:off x="4277209" y="6292256"/>
              <a:ext cx="37623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b="1" dirty="0" smtClean="0"/>
                <a:t>Körning </a:t>
              </a:r>
              <a:r>
                <a:rPr lang="sv-SE" sz="1200" b="1" dirty="0"/>
                <a:t>med bedömda GTK Hemgården </a:t>
              </a:r>
              <a:r>
                <a:rPr lang="sv-SE" sz="1200" b="1" dirty="0" smtClean="0"/>
                <a:t>NO </a:t>
              </a:r>
              <a:r>
                <a:rPr lang="sv-SE" sz="1200" b="1" dirty="0"/>
                <a:t>genomförs</a:t>
              </a:r>
              <a:r>
                <a:rPr lang="sv-SE" sz="1200" b="1" dirty="0" smtClean="0"/>
                <a:t>…</a:t>
              </a:r>
              <a:endParaRPr lang="sv-SE" sz="12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85725" y="3965686"/>
              <a:ext cx="3695700" cy="2622620"/>
              <a:chOff x="85725" y="4146661"/>
              <a:chExt cx="3695700" cy="2622620"/>
            </a:xfrm>
          </p:grpSpPr>
          <p:sp>
            <p:nvSpPr>
              <p:cNvPr id="5" name="Rektangel 4"/>
              <p:cNvSpPr/>
              <p:nvPr/>
            </p:nvSpPr>
            <p:spPr>
              <a:xfrm>
                <a:off x="85725" y="6492282"/>
                <a:ext cx="36957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b="1" dirty="0" smtClean="0"/>
                  <a:t>Körning </a:t>
                </a:r>
                <a:r>
                  <a:rPr lang="sv-SE" sz="1200" b="1" dirty="0"/>
                  <a:t>med </a:t>
                </a:r>
                <a:r>
                  <a:rPr lang="sv-SE" sz="1200" b="1" dirty="0" smtClean="0"/>
                  <a:t>default </a:t>
                </a:r>
                <a:r>
                  <a:rPr lang="sv-SE" sz="1200" b="1" dirty="0"/>
                  <a:t>GTK Hemgården </a:t>
                </a:r>
                <a:r>
                  <a:rPr lang="sv-SE" sz="1200" b="1" dirty="0" smtClean="0"/>
                  <a:t>NO </a:t>
                </a:r>
                <a:r>
                  <a:rPr lang="sv-SE" sz="1200" b="1" dirty="0"/>
                  <a:t>genomförs</a:t>
                </a:r>
                <a:r>
                  <a:rPr lang="sv-SE" sz="1200" b="1" dirty="0" smtClean="0"/>
                  <a:t>…</a:t>
                </a:r>
                <a:endParaRPr lang="sv-SE" sz="1200" b="1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995" y="4146661"/>
                <a:ext cx="3379848" cy="23779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07" y="3965685"/>
              <a:ext cx="3515876" cy="2345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-1302" y="519103"/>
            <a:ext cx="8615178" cy="6338897"/>
            <a:chOff x="-1302" y="519103"/>
            <a:chExt cx="8615178" cy="6338897"/>
          </a:xfrm>
        </p:grpSpPr>
        <p:sp>
          <p:nvSpPr>
            <p:cNvPr id="5" name="Rektangel 4"/>
            <p:cNvSpPr/>
            <p:nvPr/>
          </p:nvSpPr>
          <p:spPr>
            <a:xfrm>
              <a:off x="-1302" y="519103"/>
              <a:ext cx="1395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smtClean="0"/>
                <a:t>Jämförelse…</a:t>
              </a:r>
              <a:endParaRPr lang="sv-SE" b="1" dirty="0"/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93948" y="981730"/>
              <a:ext cx="4057741" cy="2697263"/>
              <a:chOff x="-58452" y="1076980"/>
              <a:chExt cx="4057741" cy="2697263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8" y="1348859"/>
                <a:ext cx="3962491" cy="2425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Rektangel 5"/>
              <p:cNvSpPr/>
              <p:nvPr/>
            </p:nvSpPr>
            <p:spPr>
              <a:xfrm>
                <a:off x="-58452" y="1076980"/>
                <a:ext cx="25527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b="1" dirty="0" smtClean="0"/>
                  <a:t>Default GTK, Hemgården SV</a:t>
                </a:r>
                <a:endParaRPr lang="sv-SE" sz="1600" b="1" dirty="0"/>
              </a:p>
            </p:txBody>
          </p:sp>
        </p:grpSp>
        <p:sp>
          <p:nvSpPr>
            <p:cNvPr id="8" name="Rektangel 7"/>
            <p:cNvSpPr/>
            <p:nvPr/>
          </p:nvSpPr>
          <p:spPr>
            <a:xfrm>
              <a:off x="4562384" y="3926643"/>
              <a:ext cx="2700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NO</a:t>
              </a:r>
              <a:endParaRPr lang="sv-SE" sz="1600" b="1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4565080" y="954643"/>
              <a:ext cx="26093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Default GTK, Hemgården NO</a:t>
              </a:r>
              <a:endParaRPr lang="sv-SE" sz="1600" b="1" dirty="0"/>
            </a:p>
          </p:txBody>
        </p:sp>
        <p:grpSp>
          <p:nvGrpSpPr>
            <p:cNvPr id="4" name="Grupp 3"/>
            <p:cNvGrpSpPr/>
            <p:nvPr/>
          </p:nvGrpSpPr>
          <p:grpSpPr>
            <a:xfrm>
              <a:off x="103473" y="3917118"/>
              <a:ext cx="4057741" cy="2663857"/>
              <a:chOff x="-58452" y="3917118"/>
              <a:chExt cx="4057741" cy="2663857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-58452" y="3917118"/>
                <a:ext cx="26441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b="1" dirty="0" smtClean="0"/>
                  <a:t>Bedömd GTK, Hemgården SV</a:t>
                </a:r>
                <a:endParaRPr lang="sv-SE" sz="1600" b="1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8" y="4211250"/>
                <a:ext cx="3962491" cy="2369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211" y="1263167"/>
              <a:ext cx="3971665" cy="242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88" y="4203787"/>
              <a:ext cx="3960713" cy="2377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Rak 10"/>
            <p:cNvCxnSpPr/>
            <p:nvPr/>
          </p:nvCxnSpPr>
          <p:spPr>
            <a:xfrm flipH="1">
              <a:off x="4381501" y="519103"/>
              <a:ext cx="9524" cy="63388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ruta 1"/>
            <p:cNvSpPr txBox="1"/>
            <p:nvPr/>
          </p:nvSpPr>
          <p:spPr>
            <a:xfrm>
              <a:off x="7174448" y="2562476"/>
              <a:ext cx="711337" cy="2616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smtClean="0">
                  <a:solidFill>
                    <a:schemeClr val="bg1"/>
                  </a:solidFill>
                </a:rPr>
                <a:t>(M3)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747595" y="2562476"/>
              <a:ext cx="711337" cy="2616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smtClean="0">
                  <a:solidFill>
                    <a:schemeClr val="bg1"/>
                  </a:solidFill>
                </a:rPr>
                <a:t>(M3)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7174447" y="5478871"/>
              <a:ext cx="711337" cy="2616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smtClean="0">
                  <a:solidFill>
                    <a:schemeClr val="bg1"/>
                  </a:solidFill>
                </a:rPr>
                <a:t>(M3)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2747594" y="5493433"/>
              <a:ext cx="711337" cy="2616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smtClean="0">
                  <a:solidFill>
                    <a:schemeClr val="bg1"/>
                  </a:solidFill>
                </a:rPr>
                <a:t>(M3)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5456434" y="295899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 </a:t>
              </a:r>
              <a:endParaRPr lang="sv-SE" dirty="0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5608834" y="311139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6038301" y="621023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1554994" y="6213896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873461" y="6047230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1010271" y="5893610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ktangel 23"/>
            <p:cNvSpPr/>
            <p:nvPr/>
          </p:nvSpPr>
          <p:spPr>
            <a:xfrm>
              <a:off x="5456434" y="589970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416970" y="3396326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Rektangel 25"/>
            <p:cNvSpPr/>
            <p:nvPr/>
          </p:nvSpPr>
          <p:spPr>
            <a:xfrm>
              <a:off x="1554994" y="324550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ktangel 26"/>
            <p:cNvSpPr/>
            <p:nvPr/>
          </p:nvSpPr>
          <p:spPr>
            <a:xfrm>
              <a:off x="873461" y="309188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ktangel 27"/>
            <p:cNvSpPr/>
            <p:nvPr/>
          </p:nvSpPr>
          <p:spPr>
            <a:xfrm>
              <a:off x="1010330" y="295899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ktangel 28"/>
            <p:cNvSpPr/>
            <p:nvPr/>
          </p:nvSpPr>
          <p:spPr>
            <a:xfrm>
              <a:off x="6024038" y="3255262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Rektangel 29"/>
            <p:cNvSpPr/>
            <p:nvPr/>
          </p:nvSpPr>
          <p:spPr>
            <a:xfrm>
              <a:off x="5836736" y="344143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Rektangel 30"/>
            <p:cNvSpPr/>
            <p:nvPr/>
          </p:nvSpPr>
          <p:spPr>
            <a:xfrm>
              <a:off x="5830699" y="6384584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Rektangel 31"/>
            <p:cNvSpPr/>
            <p:nvPr/>
          </p:nvSpPr>
          <p:spPr>
            <a:xfrm>
              <a:off x="1416970" y="636385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5318298" y="6047230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38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0" y="678677"/>
            <a:ext cx="8143875" cy="5909629"/>
            <a:chOff x="0" y="678677"/>
            <a:chExt cx="8143875" cy="5909629"/>
          </a:xfrm>
        </p:grpSpPr>
        <p:grpSp>
          <p:nvGrpSpPr>
            <p:cNvPr id="7" name="Grupp 6"/>
            <p:cNvGrpSpPr/>
            <p:nvPr/>
          </p:nvGrpSpPr>
          <p:grpSpPr>
            <a:xfrm>
              <a:off x="0" y="678677"/>
              <a:ext cx="8143875" cy="2937128"/>
              <a:chOff x="0" y="678677"/>
              <a:chExt cx="8143875" cy="29371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235" y="685290"/>
                <a:ext cx="3375033" cy="26820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" name="Rektangel 3"/>
              <p:cNvSpPr/>
              <p:nvPr/>
            </p:nvSpPr>
            <p:spPr>
              <a:xfrm>
                <a:off x="4268170" y="3335888"/>
                <a:ext cx="38757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b="1" dirty="0"/>
                  <a:t> </a:t>
                </a:r>
                <a:r>
                  <a:rPr lang="sv-SE" sz="1200" b="1" dirty="0" smtClean="0"/>
                  <a:t>B</a:t>
                </a:r>
                <a:r>
                  <a:rPr lang="sv-SE" sz="1200" b="1" dirty="0" smtClean="0"/>
                  <a:t>edömda </a:t>
                </a:r>
                <a:r>
                  <a:rPr lang="sv-SE" sz="1200" b="1" dirty="0" smtClean="0"/>
                  <a:t>GTK Hemgården </a:t>
                </a:r>
                <a:r>
                  <a:rPr lang="sv-SE" sz="1200" b="1" dirty="0" smtClean="0"/>
                  <a:t>SV</a:t>
                </a:r>
                <a:endParaRPr lang="sv-SE" sz="1200" b="1" dirty="0"/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0" y="3338806"/>
                <a:ext cx="38757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b="1" dirty="0"/>
                  <a:t>D</a:t>
                </a:r>
                <a:r>
                  <a:rPr lang="sv-SE" sz="1200" b="1" dirty="0" smtClean="0"/>
                  <a:t>efault </a:t>
                </a:r>
                <a:r>
                  <a:rPr lang="sv-SE" sz="1200" b="1" dirty="0" smtClean="0"/>
                  <a:t>GTK Hemgården SV </a:t>
                </a:r>
                <a:endParaRPr lang="sv-SE" sz="1200" b="1" dirty="0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20" t="39154" r="28122" b="11711"/>
              <a:stretch/>
            </p:blipFill>
            <p:spPr bwMode="auto">
              <a:xfrm>
                <a:off x="85725" y="678677"/>
                <a:ext cx="2969357" cy="2688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8" name="Grupp 7"/>
            <p:cNvGrpSpPr/>
            <p:nvPr/>
          </p:nvGrpSpPr>
          <p:grpSpPr>
            <a:xfrm>
              <a:off x="85725" y="3965685"/>
              <a:ext cx="7953859" cy="2622621"/>
              <a:chOff x="85725" y="3965685"/>
              <a:chExt cx="7953859" cy="262262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4277209" y="6292256"/>
                <a:ext cx="376237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b="1" dirty="0"/>
                  <a:t>B</a:t>
                </a:r>
                <a:r>
                  <a:rPr lang="sv-SE" sz="1200" b="1" dirty="0" smtClean="0"/>
                  <a:t>edömda </a:t>
                </a:r>
                <a:r>
                  <a:rPr lang="sv-SE" sz="1200" b="1" dirty="0"/>
                  <a:t>GTK Hemgården </a:t>
                </a:r>
                <a:r>
                  <a:rPr lang="sv-SE" sz="1200" b="1" dirty="0" smtClean="0"/>
                  <a:t>NO</a:t>
                </a:r>
                <a:endParaRPr lang="sv-SE" sz="1200" b="1" dirty="0"/>
              </a:p>
            </p:txBody>
          </p:sp>
          <p:grpSp>
            <p:nvGrpSpPr>
              <p:cNvPr id="2" name="Grupp 1"/>
              <p:cNvGrpSpPr/>
              <p:nvPr/>
            </p:nvGrpSpPr>
            <p:grpSpPr>
              <a:xfrm>
                <a:off x="85725" y="3965686"/>
                <a:ext cx="3695700" cy="2622620"/>
                <a:chOff x="85725" y="4146661"/>
                <a:chExt cx="3695700" cy="2622620"/>
              </a:xfrm>
            </p:grpSpPr>
            <p:sp>
              <p:nvSpPr>
                <p:cNvPr id="5" name="Rektangel 4"/>
                <p:cNvSpPr/>
                <p:nvPr/>
              </p:nvSpPr>
              <p:spPr>
                <a:xfrm>
                  <a:off x="85725" y="6492282"/>
                  <a:ext cx="369570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200" b="1" dirty="0"/>
                    <a:t>D</a:t>
                  </a:r>
                  <a:r>
                    <a:rPr lang="sv-SE" sz="1200" b="1" dirty="0" smtClean="0"/>
                    <a:t>efault </a:t>
                  </a:r>
                  <a:r>
                    <a:rPr lang="sv-SE" sz="1200" b="1" dirty="0"/>
                    <a:t>GTK Hemgården </a:t>
                  </a:r>
                  <a:r>
                    <a:rPr lang="sv-SE" sz="1200" b="1" dirty="0" smtClean="0"/>
                    <a:t>NO</a:t>
                  </a:r>
                  <a:endParaRPr lang="sv-SE" sz="1200" b="1" dirty="0"/>
                </a:p>
              </p:txBody>
            </p:sp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995" y="4146661"/>
                  <a:ext cx="3379848" cy="23779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007" y="3965685"/>
                <a:ext cx="3515876" cy="23456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146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3948" y="519103"/>
            <a:ext cx="8525407" cy="6338897"/>
            <a:chOff x="93948" y="519103"/>
            <a:chExt cx="8525407" cy="6338897"/>
          </a:xfrm>
        </p:grpSpPr>
        <p:grpSp>
          <p:nvGrpSpPr>
            <p:cNvPr id="3" name="Grupp 2"/>
            <p:cNvGrpSpPr/>
            <p:nvPr/>
          </p:nvGrpSpPr>
          <p:grpSpPr>
            <a:xfrm>
              <a:off x="93948" y="981730"/>
              <a:ext cx="4057741" cy="2697263"/>
              <a:chOff x="-58452" y="1076980"/>
              <a:chExt cx="4057741" cy="2697263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8" y="1348859"/>
                <a:ext cx="3962491" cy="2425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Rektangel 5"/>
              <p:cNvSpPr/>
              <p:nvPr/>
            </p:nvSpPr>
            <p:spPr>
              <a:xfrm>
                <a:off x="-58452" y="1076980"/>
                <a:ext cx="25527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b="1" dirty="0" smtClean="0"/>
                  <a:t>Default GTK, Hemgården SV</a:t>
                </a:r>
                <a:endParaRPr lang="sv-SE" sz="1600" b="1" dirty="0"/>
              </a:p>
            </p:txBody>
          </p:sp>
        </p:grpSp>
        <p:sp>
          <p:nvSpPr>
            <p:cNvPr id="8" name="Rektangel 7"/>
            <p:cNvSpPr/>
            <p:nvPr/>
          </p:nvSpPr>
          <p:spPr>
            <a:xfrm>
              <a:off x="4562384" y="3926643"/>
              <a:ext cx="2700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NO</a:t>
              </a:r>
              <a:endParaRPr lang="sv-SE" sz="1600" b="1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4565080" y="954643"/>
              <a:ext cx="26093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Default GTK, Hemgården NO</a:t>
              </a:r>
              <a:endParaRPr lang="sv-SE" sz="1600" b="1" dirty="0"/>
            </a:p>
          </p:txBody>
        </p:sp>
        <p:grpSp>
          <p:nvGrpSpPr>
            <p:cNvPr id="4" name="Grupp 3"/>
            <p:cNvGrpSpPr/>
            <p:nvPr/>
          </p:nvGrpSpPr>
          <p:grpSpPr>
            <a:xfrm>
              <a:off x="103473" y="3917118"/>
              <a:ext cx="4057741" cy="2663857"/>
              <a:chOff x="-58452" y="3917118"/>
              <a:chExt cx="4057741" cy="2663857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-58452" y="3917118"/>
                <a:ext cx="26441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b="1" dirty="0" smtClean="0"/>
                  <a:t>Bedömd GTK, Hemgården SV</a:t>
                </a:r>
                <a:endParaRPr lang="sv-SE" sz="1600" b="1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8" y="4211250"/>
                <a:ext cx="3962491" cy="2369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90" y="1253609"/>
              <a:ext cx="3971665" cy="242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88" y="4203787"/>
              <a:ext cx="3960713" cy="2377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Rak 10"/>
            <p:cNvCxnSpPr/>
            <p:nvPr/>
          </p:nvCxnSpPr>
          <p:spPr>
            <a:xfrm flipH="1">
              <a:off x="4381501" y="519103"/>
              <a:ext cx="9524" cy="63388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0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84423" y="481002"/>
            <a:ext cx="8711190" cy="5855117"/>
            <a:chOff x="84423" y="481002"/>
            <a:chExt cx="8711190" cy="5855117"/>
          </a:xfrm>
        </p:grpSpPr>
        <p:sp>
          <p:nvSpPr>
            <p:cNvPr id="6" name="Rektangel 5"/>
            <p:cNvSpPr/>
            <p:nvPr/>
          </p:nvSpPr>
          <p:spPr>
            <a:xfrm>
              <a:off x="84423" y="481002"/>
              <a:ext cx="5110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Typkvarter </a:t>
              </a:r>
              <a:r>
                <a:rPr lang="sv-SE" sz="2000" b="1" dirty="0"/>
                <a:t>(m</a:t>
              </a:r>
              <a:r>
                <a:rPr lang="sv-SE" sz="2000" b="1" dirty="0" smtClean="0"/>
                <a:t>oduler) från Nyköpings kommun</a:t>
              </a:r>
              <a:endParaRPr lang="sv-SE" sz="200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03588" y="4735681"/>
              <a:ext cx="4759636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b="1" dirty="0" smtClean="0"/>
                <a:t>För varje typkvarter finns tydlig areell fördelning specificerad: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4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Byggnad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Grönyta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Hårdgjord ytan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Gata (hårdgjord)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Allmän platsmark (grönyta) </a:t>
              </a:r>
              <a:endParaRPr lang="sv-SE" sz="14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333930" y="1472267"/>
              <a:ext cx="2143126" cy="2544992"/>
              <a:chOff x="333930" y="1447679"/>
              <a:chExt cx="2143126" cy="2544992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31" y="1925746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333930" y="144767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154216" y="1493789"/>
              <a:ext cx="2143125" cy="2523470"/>
              <a:chOff x="3554266" y="967442"/>
              <a:chExt cx="2143125" cy="2523470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178" y="1462087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554266" y="967442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6092601" y="1729888"/>
              <a:ext cx="2152095" cy="2287371"/>
              <a:chOff x="6092601" y="1055904"/>
              <a:chExt cx="2152095" cy="2287371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196" y="1323975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6092601" y="1055904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71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0309"/>
              </p:ext>
            </p:extLst>
          </p:nvPr>
        </p:nvGraphicFramePr>
        <p:xfrm>
          <a:off x="247651" y="1654173"/>
          <a:ext cx="8610600" cy="285087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Kortnamn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hemgå_SV_0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hemgå_SV_1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hemgå_NO_0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hemgå_NO_1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1732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Hemgården SV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Hemgården SV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Hemgården NO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Hemgården NO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GTK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Default 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Bedömd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Default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Bedömd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805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Områdets</a:t>
                      </a:r>
                      <a:r>
                        <a:rPr lang="sv-SE" sz="1600" baseline="0" dirty="0" smtClean="0"/>
                        <a:t> medelhöjd enligt NH2+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5,9 </a:t>
                      </a:r>
                      <a:r>
                        <a:rPr lang="sv-SE" sz="1600" dirty="0" err="1" smtClean="0"/>
                        <a:t>möh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5,9 </a:t>
                      </a:r>
                      <a:r>
                        <a:rPr lang="sv-SE" sz="1600" dirty="0" err="1" smtClean="0"/>
                        <a:t>möh</a:t>
                      </a:r>
                      <a:endParaRPr lang="sv-SE" sz="1600" dirty="0" smtClean="0"/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8,4 </a:t>
                      </a:r>
                      <a:r>
                        <a:rPr lang="sv-SE" sz="1600" dirty="0" err="1" smtClean="0"/>
                        <a:t>möh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8,4 </a:t>
                      </a:r>
                      <a:r>
                        <a:rPr lang="sv-SE" sz="1600" dirty="0" err="1" smtClean="0"/>
                        <a:t>möh</a:t>
                      </a:r>
                      <a:endParaRPr lang="sv-SE" sz="1600" dirty="0" smtClean="0"/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16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84423" y="481002"/>
            <a:ext cx="8869077" cy="6085924"/>
            <a:chOff x="84423" y="481002"/>
            <a:chExt cx="8869077" cy="608592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947738"/>
              <a:ext cx="7629525" cy="5457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84423" y="481002"/>
              <a:ext cx="27742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2 alternativa placeringar</a:t>
              </a:r>
              <a:endParaRPr lang="sv-SE" sz="2000" b="1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50" y="947738"/>
              <a:ext cx="1009650" cy="1047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Ellips 2"/>
            <p:cNvSpPr/>
            <p:nvPr/>
          </p:nvSpPr>
          <p:spPr>
            <a:xfrm rot="18979047">
              <a:off x="929141" y="2403510"/>
              <a:ext cx="2657475" cy="416341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887606" y="5917168"/>
              <a:ext cx="15893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SV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Ellips 19"/>
            <p:cNvSpPr/>
            <p:nvPr/>
          </p:nvSpPr>
          <p:spPr>
            <a:xfrm rot="17836390">
              <a:off x="3805691" y="915256"/>
              <a:ext cx="2657475" cy="416341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4656548" y="1692732"/>
              <a:ext cx="165423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NO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4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94308" y="1924139"/>
            <a:ext cx="4411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/>
              <a:t>0.Default GTK</a:t>
            </a:r>
          </a:p>
          <a:p>
            <a:pPr algn="ctr"/>
            <a:endParaRPr lang="sv-SE" sz="3600" b="1" dirty="0" smtClean="0"/>
          </a:p>
          <a:p>
            <a:pPr algn="ctr"/>
            <a:r>
              <a:rPr lang="sv-SE" sz="3600" b="1" dirty="0" smtClean="0"/>
              <a:t>(här visas körning för Hemgården SV = hemgå_SV_0)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81881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6346" y="518220"/>
            <a:ext cx="9150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default  GTK </a:t>
            </a:r>
            <a:r>
              <a:rPr lang="sv-SE" dirty="0" smtClean="0"/>
              <a:t>– såsom SGU jordartkartan är utan att man har någon alls kännedom om geotekniska förhållanden eller jordlagerföljder </a:t>
            </a:r>
            <a:r>
              <a:rPr lang="sv-SE" baseline="30000" dirty="0" smtClean="0"/>
              <a:t>*) </a:t>
            </a:r>
            <a:r>
              <a:rPr lang="sv-SE" dirty="0" smtClean="0"/>
              <a:t>samt beräknat förstärkningsdjup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238124" y="1269326"/>
            <a:ext cx="8467725" cy="5283508"/>
            <a:chOff x="238124" y="1097876"/>
            <a:chExt cx="8467725" cy="52835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4" y="1097876"/>
              <a:ext cx="8467725" cy="52835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69" r="82699" b="32053"/>
            <a:stretch/>
          </p:blipFill>
          <p:spPr bwMode="auto">
            <a:xfrm>
              <a:off x="365125" y="1193125"/>
              <a:ext cx="2052689" cy="254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Rektangel 1"/>
          <p:cNvSpPr/>
          <p:nvPr/>
        </p:nvSpPr>
        <p:spPr>
          <a:xfrm>
            <a:off x="-6345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/>
              <a:t>*</a:t>
            </a:r>
            <a:r>
              <a:rPr lang="sv-SE" sz="1000" dirty="0" smtClean="0"/>
              <a:t>) programmet </a:t>
            </a:r>
            <a:r>
              <a:rPr lang="sv-SE" sz="1000" dirty="0"/>
              <a:t>innehåller likväl schablonlagerföljder framtagna av </a:t>
            </a:r>
            <a:r>
              <a:rPr lang="sv-SE" sz="1000" dirty="0" err="1" smtClean="0"/>
              <a:t>SGI’s</a:t>
            </a:r>
            <a:r>
              <a:rPr lang="sv-SE" sz="1000" dirty="0" smtClean="0"/>
              <a:t> geotekniker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21967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50334"/>
            <a:ext cx="8801100" cy="5610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8" b="51988"/>
          <a:stretch/>
        </p:blipFill>
        <p:spPr bwMode="auto">
          <a:xfrm>
            <a:off x="236239" y="995352"/>
            <a:ext cx="2334093" cy="212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38225"/>
            <a:ext cx="8953500" cy="560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47808" y="1166803"/>
            <a:ext cx="1537884" cy="3421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5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14" y="866774"/>
            <a:ext cx="4774849" cy="244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754780"/>
            <a:ext cx="6477000" cy="14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94244"/>
            <a:ext cx="2076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1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320</Words>
  <Application>Microsoft Office PowerPoint</Application>
  <PresentationFormat>Bildspel på skärmen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Bo Lind</cp:lastModifiedBy>
  <cp:revision>361</cp:revision>
  <cp:lastPrinted>2016-04-21T12:55:19Z</cp:lastPrinted>
  <dcterms:created xsi:type="dcterms:W3CDTF">2013-06-26T10:22:31Z</dcterms:created>
  <dcterms:modified xsi:type="dcterms:W3CDTF">2016-05-26T14:25:14Z</dcterms:modified>
</cp:coreProperties>
</file>