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9" r:id="rId3"/>
    <p:sldId id="282" r:id="rId4"/>
    <p:sldId id="286" r:id="rId5"/>
    <p:sldId id="285" r:id="rId6"/>
    <p:sldId id="276" r:id="rId7"/>
    <p:sldId id="287" r:id="rId8"/>
    <p:sldId id="283" r:id="rId9"/>
    <p:sldId id="284" r:id="rId10"/>
    <p:sldId id="281" r:id="rId11"/>
    <p:sldId id="280" r:id="rId12"/>
    <p:sldId id="278" r:id="rId13"/>
    <p:sldId id="277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907A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 autoAdjust="0"/>
    <p:restoredTop sz="94660"/>
  </p:normalViewPr>
  <p:slideViewPr>
    <p:cSldViewPr>
      <p:cViewPr>
        <p:scale>
          <a:sx n="100" d="100"/>
          <a:sy n="100" d="100"/>
        </p:scale>
        <p:origin x="-222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8/23/2016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8/23/2016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2016-08-23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8/23/2016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8/23/2016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8/23/2016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8/23/2016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8/23/2016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8/23/2016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8/23/2016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8/23/2016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mats.oberg@swedgeo.se/SGI/2016-08-22</a:t>
            </a: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serv\goteborg\bolind\Uppdrag\_geokalkyl\jon\ppt_out\Geokalkyl132_GISnoteringar_bugglista_f&#246;r&#228;ndringsf&#246;rslag_ver2.pptx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\\arceniac\c$\matobe\geokalkyl\nyk\step%20by%20step%20log%20(manual,%20checklist).txt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\\arceniac\c$\matobe\geokalkyl\nyk\step%20by%20step%20log%20(manual,%20checklist).txt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\\fileserv\goteborg\bolind\Uppdrag\_geokalkyl\jordarter_villkorsmatris_160526\KlassOmvTabell_jordarter2GTK.xlsx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08694" y="1559471"/>
            <a:ext cx="67056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b="1" dirty="0" smtClean="0"/>
              <a:t>Geokalkyl 1.3.2</a:t>
            </a:r>
          </a:p>
          <a:p>
            <a:pPr algn="ctr"/>
            <a:endParaRPr lang="sv-SE" sz="4400" b="1" dirty="0" smtClean="0"/>
          </a:p>
          <a:p>
            <a:pPr algn="ctr"/>
            <a:r>
              <a:rPr lang="sv-SE" sz="4400" b="1" dirty="0" smtClean="0"/>
              <a:t>GIS-noteringar</a:t>
            </a:r>
            <a:endParaRPr lang="sv-SE" sz="4400" b="1" dirty="0"/>
          </a:p>
          <a:p>
            <a:pPr algn="ctr"/>
            <a:r>
              <a:rPr lang="sv-SE" sz="4400" b="1" dirty="0" smtClean="0"/>
              <a:t>Förbättringar - bugglista</a:t>
            </a:r>
          </a:p>
          <a:p>
            <a:pPr algn="ctr"/>
            <a:endParaRPr lang="sv-SE" sz="4400" b="1" dirty="0" smtClean="0"/>
          </a:p>
        </p:txBody>
      </p:sp>
      <p:sp>
        <p:nvSpPr>
          <p:cNvPr id="4" name="Rektangel 3"/>
          <p:cNvSpPr/>
          <p:nvPr/>
        </p:nvSpPr>
        <p:spPr>
          <a:xfrm>
            <a:off x="0" y="6562222"/>
            <a:ext cx="78200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00" u="sng" dirty="0">
                <a:hlinkClick r:id="rId2" action="ppaction://hlinkpres?slideindex=1&amp;slidetitle="/>
              </a:rPr>
              <a:t>\</a:t>
            </a:r>
            <a:r>
              <a:rPr lang="sv-SE" sz="900" u="sng" dirty="0" smtClean="0">
                <a:hlinkClick r:id="rId2" action="ppaction://hlinkpres?slideindex=1&amp;slidetitle="/>
              </a:rPr>
              <a:t>\</a:t>
            </a:r>
            <a:r>
              <a:rPr lang="sv-SE" sz="900" u="sng" dirty="0">
                <a:hlinkClick r:id="rId2" action="ppaction://hlinkpres?slideindex=1&amp;slidetitle="/>
              </a:rPr>
              <a:t>fileserv\goteborg\bolind\Uppdrag\_geokalkyl\jon\ppt_out\Geokalkyl132_GISnoteringar_bugglista_förändringsförslag_ver2.pptx</a:t>
            </a:r>
            <a:r>
              <a:rPr lang="sv-S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92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195736" y="3076555"/>
            <a:ext cx="3836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 smtClean="0"/>
              <a:t>Tidigare noteringar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47901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798" y="566728"/>
            <a:ext cx="441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Slutsatser/anmärkningar (</a:t>
            </a:r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matobe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/160309) </a:t>
            </a:r>
            <a:endParaRPr lang="sv-S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89197" y="1045588"/>
            <a:ext cx="865952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Man kan inte nog poängtera behovet av GIS-ingenjör OCH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geoktekniker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för bedömning av GTK mm. Utformning/ansättande av GTK är (naturligtvis) helt avgörande för typ av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grundläggning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kostnader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Det är noga med </a:t>
            </a:r>
            <a:r>
              <a:rPr lang="sv-SE" sz="1600" b="1" dirty="0" smtClean="0">
                <a:solidFill>
                  <a:schemeClr val="bg1">
                    <a:lumMod val="50000"/>
                  </a:schemeClr>
                </a:solidFill>
              </a:rPr>
              <a:t>GIS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600" b="1" dirty="0" smtClean="0">
                <a:solidFill>
                  <a:schemeClr val="bg1">
                    <a:lumMod val="50000"/>
                  </a:schemeClr>
                </a:solidFill>
              </a:rPr>
              <a:t>indata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(som med stor sannoliket GIS-ingenjören får fixa till, hur bra det kommunala underlaget än är), t ex: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Analysområdet får inte gå innanför datamängden. Om området består av flera exploateringsområden, som t ex skärs av en väg som skall vara kvar, bör det delas upp i flera analysområden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Byggnader, grönytor och hårdgjorda får inte överlappa varandra (som det gjorde i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Jon_kn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indata)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Om man bara har t ex byggnadshöjder, måste våningsplan manuellt (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FieldCalculator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) beräknas.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Zonering är viktig – vilka höjder skall slutet ha?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Kommunen måste höfta vilka byggnader som skall ha källare och hur många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Alla byggnader </a:t>
            </a:r>
            <a:r>
              <a:rPr lang="sv-SE" sz="1600" b="1" dirty="0" smtClean="0">
                <a:solidFill>
                  <a:schemeClr val="bg1">
                    <a:lumMod val="50000"/>
                  </a:schemeClr>
                </a:solidFill>
              </a:rPr>
              <a:t>måste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påföras ett unikt namn. Alla byggnader </a:t>
            </a:r>
            <a:r>
              <a:rPr lang="sv-SE" sz="1600" b="1" dirty="0" smtClean="0">
                <a:solidFill>
                  <a:schemeClr val="bg1">
                    <a:lumMod val="50000"/>
                  </a:schemeClr>
                </a:solidFill>
              </a:rPr>
              <a:t>måste 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ha ”Typ av byggnad” (Flerbostadshus,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) om Metod A används</a:t>
            </a:r>
            <a:endParaRPr lang="sv-SE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v-S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Metod </a:t>
            </a:r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B i manualen behöver ses över/kompletteras, t ex: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Det räcker inte med antal våningsplan, belastning måste in i tabellen 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belatning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=50x#vån)</a:t>
            </a:r>
          </a:p>
          <a:p>
            <a:pPr marL="0" lvl="1"/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Manualen beskriver de fyra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text-resultat-xls-en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för Excel/Office2010, som inte klarar Elias makron med relativa sökvägar. Då krävs Office 2013. Därför finns nu </a:t>
            </a:r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Sammanställning_utan_makro.xlsm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lvl="1"/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Glöm inte ändra nivå för bottenplatta om källare</a:t>
            </a:r>
          </a:p>
          <a:p>
            <a:pPr marL="0" lvl="1"/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OBS! Endast första ’sämsta’ GTK-lagret räknas på 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Skapa GTK i enlighet med detta.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sv-S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1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798" y="566728"/>
            <a:ext cx="429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Slutsatser/anmärkningar (</a:t>
            </a:r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matobe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/160309)</a:t>
            </a:r>
            <a:endParaRPr lang="sv-S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89197" y="1045588"/>
            <a:ext cx="86595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solidFill>
                  <a:srgbClr val="FF0000"/>
                </a:solidFill>
              </a:rPr>
              <a:t>Förberedelse-arbetet (GIS grunddata och skapa GTK) är kanske 90% av arbetstiden, resten är själva körningarna och kontroller av dessa.</a:t>
            </a:r>
          </a:p>
          <a:p>
            <a:endParaRPr lang="sv-SE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Metod </a:t>
            </a:r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B i manualen behöver ses över/kompletteras, t ex:</a:t>
            </a:r>
          </a:p>
          <a:p>
            <a:pPr marL="742950" lvl="1" indent="-285750">
              <a:buFont typeface="Arial" panose="020B0604020202090204" pitchFamily="34" charset="0"/>
              <a:buChar char="•"/>
            </a:pPr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Det räcker inte med antal våningsplan, belastning måste in i tabellen 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(belastning=50x#vån)</a:t>
            </a:r>
          </a:p>
          <a:p>
            <a:pPr marL="0" lvl="1"/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Manualen beskriver de fyra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text-resultat-xls-en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för Excel/Office2010, som inte klarar Elias makron med relativa sökvägar. Då krävs Office 2013. Därför finns nu </a:t>
            </a:r>
            <a:r>
              <a:rPr lang="sv-SE" sz="1600" dirty="0">
                <a:solidFill>
                  <a:schemeClr val="bg1">
                    <a:lumMod val="50000"/>
                  </a:schemeClr>
                </a:solidFill>
              </a:rPr>
              <a:t>Sammanställning_utan_makro.xlsm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lvl="1"/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Glöm inte ändra nivå för bottenplatta om källare</a:t>
            </a:r>
          </a:p>
          <a:p>
            <a:pPr marL="0" lvl="1"/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OBS! Endast första ’sämsta’ GTK-lagret räknas på 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Skapa GTK i enlighet med detta.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marL="0" lvl="1"/>
            <a:endParaRPr lang="sv-S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Översyn av Metod B omfattar en enkel checklist (i tabellform, baserat på min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step by step log (manual, checklist).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txt</a:t>
            </a:r>
          </a:p>
          <a:p>
            <a:pPr marL="0"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Står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fel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resultat-xls-en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på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schack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fyll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Står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m2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skall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stå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m3.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ft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betyder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teoretisk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fast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volym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”?</a:t>
            </a:r>
            <a:endParaRPr lang="sv-S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7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798" y="566728"/>
            <a:ext cx="206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Förbättringsförslag</a:t>
            </a:r>
            <a:endParaRPr lang="sv-S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89197" y="1045588"/>
            <a:ext cx="86595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Vad används ANDAMAL_1T till? Elias säger den inte behöver vara med i Metod B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Inte behöva skriva in kPa (lite script IF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enfamiljs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=40,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flerbostads&amp;övr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=50)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Autonamning i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MetodB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?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Beräkna saneringskostnad baserat på volym och schablonkostnad (villkorsmatris) per ton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istf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manuellt införande av en totalsiffra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Avrundning av totalsumma i resultat-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xls</a:t>
            </a:r>
            <a:endParaRPr lang="sv-S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Förtydliga Metod B, inklusive en kortfattad checklist i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xls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med steg och exempel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</a:rPr>
              <a:t>Nyk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 (baserat på min ”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step by step log (manual, checklist).txt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”  </a:t>
            </a:r>
            <a:endParaRPr lang="sv-S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3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89197" y="1045588"/>
            <a:ext cx="86595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b="1" dirty="0" smtClean="0"/>
              <a:t>GIS-ingenjör</a:t>
            </a:r>
            <a:r>
              <a:rPr lang="sv-SE" sz="2000" dirty="0" smtClean="0"/>
              <a:t> OCH </a:t>
            </a:r>
            <a:r>
              <a:rPr lang="sv-SE" sz="2000" b="1" dirty="0" smtClean="0"/>
              <a:t>geotekniker </a:t>
            </a:r>
            <a:r>
              <a:rPr lang="sv-SE" sz="2000" dirty="0" smtClean="0"/>
              <a:t>(OCH </a:t>
            </a:r>
            <a:r>
              <a:rPr lang="sv-SE" sz="2000" b="1" dirty="0" smtClean="0"/>
              <a:t>planarkitekt</a:t>
            </a:r>
            <a:r>
              <a:rPr lang="sv-SE" sz="2000" dirty="0" smtClean="0"/>
              <a:t>). Måste samverka. Utformning/ansättande av GTK är (naturligtvis) helt avgörande för typ av </a:t>
            </a:r>
            <a:r>
              <a:rPr lang="sv-SE" sz="2000" dirty="0" err="1" smtClean="0"/>
              <a:t>grundläggning</a:t>
            </a:r>
            <a:r>
              <a:rPr lang="sv-SE" sz="2000" dirty="0" err="1" smtClean="0">
                <a:sym typeface="Wingdings" panose="05000000000000000000" pitchFamily="2" charset="2"/>
              </a:rPr>
              <a:t>kostnader</a:t>
            </a:r>
            <a:r>
              <a:rPr lang="sv-SE" sz="2000" dirty="0" smtClean="0"/>
              <a:t>.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b="1" dirty="0" smtClean="0"/>
              <a:t>Förberedelsearbetet</a:t>
            </a:r>
            <a:r>
              <a:rPr lang="sv-SE" sz="2000" dirty="0" smtClean="0"/>
              <a:t> </a:t>
            </a:r>
            <a:r>
              <a:rPr lang="sv-SE" sz="2000" dirty="0"/>
              <a:t>(GIS </a:t>
            </a:r>
            <a:r>
              <a:rPr lang="sv-SE" sz="2000" dirty="0" smtClean="0"/>
              <a:t>grunddata – NH, jordart och planområde - och bedömda GTK</a:t>
            </a:r>
            <a:r>
              <a:rPr lang="sv-SE" sz="2000" dirty="0"/>
              <a:t>) är kanske </a:t>
            </a:r>
            <a:r>
              <a:rPr lang="sv-SE" sz="2000" b="1" dirty="0" smtClean="0"/>
              <a:t>80-90</a:t>
            </a:r>
            <a:r>
              <a:rPr lang="sv-SE" sz="2000" b="1" dirty="0"/>
              <a:t>% av arbetstiden</a:t>
            </a:r>
            <a:r>
              <a:rPr lang="sv-SE" sz="2000" dirty="0"/>
              <a:t>, resten är själva körningarna och kontroller av dessa.</a:t>
            </a:r>
          </a:p>
          <a:p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/>
              <a:t>N</a:t>
            </a:r>
            <a:r>
              <a:rPr lang="sv-SE" sz="2000" dirty="0" smtClean="0"/>
              <a:t>oga med </a:t>
            </a:r>
            <a:r>
              <a:rPr lang="sv-SE" sz="2000" b="1" dirty="0" smtClean="0"/>
              <a:t>GIS</a:t>
            </a:r>
            <a:r>
              <a:rPr lang="sv-SE" sz="2000" dirty="0" smtClean="0"/>
              <a:t> </a:t>
            </a:r>
            <a:r>
              <a:rPr lang="sv-SE" sz="2000" b="1" dirty="0" smtClean="0"/>
              <a:t>indata för planområdet </a:t>
            </a:r>
            <a:r>
              <a:rPr lang="sv-SE" sz="2000" dirty="0" smtClean="0"/>
              <a:t>- byggnader, grönytor och hårdgjorda ytor får inte överlappa varandra och skall exakt motsvara analysområdet. Höjdzonering är viktigt.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Metod </a:t>
            </a:r>
            <a:r>
              <a:rPr lang="sv-SE" sz="2000" dirty="0"/>
              <a:t>B i </a:t>
            </a:r>
            <a:r>
              <a:rPr lang="sv-SE" sz="2000" dirty="0" smtClean="0"/>
              <a:t>manualen har setts över och kompletteras till rapport nr2.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Endast </a:t>
            </a:r>
            <a:r>
              <a:rPr lang="sv-SE" sz="2000" b="1" dirty="0" smtClean="0"/>
              <a:t>första ’sämsta’ GTK-lagret räknas på </a:t>
            </a:r>
            <a:r>
              <a:rPr lang="sv-SE" sz="2000" dirty="0" smtClean="0">
                <a:sym typeface="Wingdings" panose="05000000000000000000" pitchFamily="2" charset="2"/>
              </a:rPr>
              <a:t> GTK måste skapas i enlighet med detta faktum.</a:t>
            </a:r>
            <a:r>
              <a:rPr lang="sv-SE" sz="2000" dirty="0" smtClean="0"/>
              <a:t> 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54777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76672"/>
            <a:ext cx="4879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Förbättringsförslag, 1 (små insatser) </a:t>
            </a:r>
            <a:endParaRPr lang="sv-SE" sz="2400" b="1" dirty="0"/>
          </a:p>
        </p:txBody>
      </p:sp>
      <p:sp>
        <p:nvSpPr>
          <p:cNvPr id="6" name="Rektangel 5"/>
          <p:cNvSpPr/>
          <p:nvPr/>
        </p:nvSpPr>
        <p:spPr>
          <a:xfrm>
            <a:off x="148350" y="1484784"/>
            <a:ext cx="88472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b="1" dirty="0"/>
              <a:t>Avrundning av totalsumma </a:t>
            </a:r>
            <a:r>
              <a:rPr lang="sv-SE" sz="2000" dirty="0"/>
              <a:t>i sista resultat-</a:t>
            </a:r>
            <a:r>
              <a:rPr lang="sv-SE" sz="2000" dirty="0" err="1"/>
              <a:t>xls</a:t>
            </a:r>
            <a:r>
              <a:rPr lang="sv-SE" sz="2000" dirty="0"/>
              <a:t> – t ex till </a:t>
            </a:r>
            <a:r>
              <a:rPr lang="sv-SE" sz="2000" b="1" dirty="0"/>
              <a:t>närmaste Mkr</a:t>
            </a:r>
            <a:r>
              <a:rPr lang="sv-SE" sz="2000" dirty="0"/>
              <a:t> eller </a:t>
            </a:r>
            <a:r>
              <a:rPr lang="sv-SE" sz="2000" dirty="0" smtClean="0"/>
              <a:t>närmaste </a:t>
            </a:r>
            <a:r>
              <a:rPr lang="sv-SE" sz="2000" dirty="0"/>
              <a:t>100tkr</a:t>
            </a:r>
            <a:r>
              <a:rPr lang="sv-SE" sz="2000" dirty="0" smtClean="0"/>
              <a:t>? </a:t>
            </a:r>
            <a:r>
              <a:rPr lang="sv-SE" sz="2000" dirty="0" smtClean="0">
                <a:solidFill>
                  <a:srgbClr val="FF0000"/>
                </a:solidFill>
              </a:rPr>
              <a:t>(Elias fix till </a:t>
            </a:r>
            <a:r>
              <a:rPr lang="sv-SE" sz="2000" dirty="0" err="1" smtClean="0">
                <a:solidFill>
                  <a:srgbClr val="FF0000"/>
                </a:solidFill>
              </a:rPr>
              <a:t>ver</a:t>
            </a:r>
            <a:r>
              <a:rPr lang="sv-SE" sz="2000" dirty="0" smtClean="0">
                <a:solidFill>
                  <a:srgbClr val="FF0000"/>
                </a:solidFill>
              </a:rPr>
              <a:t> 1.4)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Ta bort eller revidera/fastlägga datum i ../Data/Villkorsmatriser.xlsx </a:t>
            </a:r>
            <a:r>
              <a:rPr lang="sv-SE" sz="2000" dirty="0">
                <a:solidFill>
                  <a:srgbClr val="FF0000"/>
                </a:solidFill>
              </a:rPr>
              <a:t>(Elias fix till </a:t>
            </a:r>
            <a:r>
              <a:rPr lang="sv-SE" sz="2000" dirty="0" err="1">
                <a:solidFill>
                  <a:srgbClr val="FF0000"/>
                </a:solidFill>
              </a:rPr>
              <a:t>ver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smtClean="0">
                <a:solidFill>
                  <a:srgbClr val="FF0000"/>
                </a:solidFill>
              </a:rPr>
              <a:t>1.4). </a:t>
            </a:r>
            <a:r>
              <a:rPr lang="sv-SE" sz="2000" i="1" dirty="0" smtClean="0"/>
              <a:t>Det kan vara förvillande med gamla arbetsversioner. Den Villkorsmatriser.xlsx som ligger i mallen är förstås gällande.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Skall stå m</a:t>
            </a:r>
            <a:r>
              <a:rPr lang="sv-SE" sz="2000" baseline="30000" dirty="0" smtClean="0"/>
              <a:t>3</a:t>
            </a:r>
            <a:r>
              <a:rPr lang="sv-SE" sz="2000" dirty="0" smtClean="0"/>
              <a:t> </a:t>
            </a:r>
            <a:r>
              <a:rPr lang="sv-SE" sz="2000" dirty="0" err="1" smtClean="0"/>
              <a:t>istf</a:t>
            </a:r>
            <a:r>
              <a:rPr lang="sv-SE" sz="2000" dirty="0" smtClean="0"/>
              <a:t>. m</a:t>
            </a:r>
            <a:r>
              <a:rPr lang="sv-SE" sz="2000" baseline="30000" dirty="0" smtClean="0"/>
              <a:t>2</a:t>
            </a:r>
            <a:r>
              <a:rPr lang="sv-SE" sz="2000" dirty="0" smtClean="0"/>
              <a:t> (felskrivet nu alltså) i </a:t>
            </a:r>
            <a:r>
              <a:rPr lang="sv-SE" sz="2000" dirty="0" err="1" smtClean="0"/>
              <a:t>xls</a:t>
            </a:r>
            <a:r>
              <a:rPr lang="sv-SE" sz="2000" dirty="0" smtClean="0"/>
              <a:t> resultattabeller. </a:t>
            </a:r>
            <a:r>
              <a:rPr lang="sv-SE" sz="2000" dirty="0">
                <a:solidFill>
                  <a:srgbClr val="FF0000"/>
                </a:solidFill>
              </a:rPr>
              <a:t>(Elias fix till </a:t>
            </a:r>
            <a:r>
              <a:rPr lang="sv-SE" sz="2000" dirty="0" err="1">
                <a:solidFill>
                  <a:srgbClr val="FF0000"/>
                </a:solidFill>
              </a:rPr>
              <a:t>ver</a:t>
            </a:r>
            <a:r>
              <a:rPr lang="sv-SE" sz="2000" dirty="0">
                <a:solidFill>
                  <a:srgbClr val="FF0000"/>
                </a:solidFill>
              </a:rPr>
              <a:t> 1.4) </a:t>
            </a:r>
          </a:p>
          <a:p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Inte behöva skriva in kPa (lite script IF enfamiljs=40, </a:t>
            </a:r>
            <a:r>
              <a:rPr lang="sv-SE" sz="2000" dirty="0" err="1" smtClean="0"/>
              <a:t>flerbostads&amp;övriga</a:t>
            </a:r>
            <a:r>
              <a:rPr lang="sv-SE" sz="2000" dirty="0" smtClean="0"/>
              <a:t>=50) – enkelt annars för GIS-ingenjören att fixa i t ex </a:t>
            </a:r>
            <a:r>
              <a:rPr lang="sv-SE" sz="2000" dirty="0" err="1" smtClean="0"/>
              <a:t>FieldCalculator</a:t>
            </a:r>
            <a:r>
              <a:rPr lang="sv-SE" sz="2000" dirty="0" smtClean="0"/>
              <a:t>. </a:t>
            </a:r>
            <a:r>
              <a:rPr lang="sv-SE" sz="2000" dirty="0">
                <a:solidFill>
                  <a:srgbClr val="FF0000"/>
                </a:solidFill>
              </a:rPr>
              <a:t>(Elias fix till </a:t>
            </a:r>
            <a:r>
              <a:rPr lang="sv-SE" sz="2000" dirty="0" err="1">
                <a:solidFill>
                  <a:srgbClr val="FF0000"/>
                </a:solidFill>
              </a:rPr>
              <a:t>ver</a:t>
            </a:r>
            <a:r>
              <a:rPr lang="sv-SE" sz="2000" dirty="0">
                <a:solidFill>
                  <a:srgbClr val="FF0000"/>
                </a:solidFill>
              </a:rPr>
              <a:t> 1.4) </a:t>
            </a: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</p:txBody>
      </p:sp>
      <p:sp>
        <p:nvSpPr>
          <p:cNvPr id="2" name="Rektangel 1"/>
          <p:cNvSpPr/>
          <p:nvPr/>
        </p:nvSpPr>
        <p:spPr>
          <a:xfrm>
            <a:off x="36798" y="6571415"/>
            <a:ext cx="90922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/>
              <a:t>*) Mats </a:t>
            </a:r>
            <a:r>
              <a:rPr lang="sv-SE" sz="1000" dirty="0"/>
              <a:t>Ö har ett sådant exempel för Nyköping </a:t>
            </a:r>
            <a:r>
              <a:rPr lang="en-US" sz="1000" u="sng" dirty="0">
                <a:hlinkClick r:id="rId2"/>
              </a:rPr>
              <a:t>\\arceniac\c$\matobe\geokalkyl\nyk\step by step log (manual, checklist).</a:t>
            </a:r>
            <a:r>
              <a:rPr lang="en-US" sz="1000" u="sng" dirty="0" smtClean="0">
                <a:hlinkClick r:id="rId2"/>
              </a:rPr>
              <a:t>txt</a:t>
            </a:r>
            <a:endParaRPr lang="sv-SE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78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76672"/>
            <a:ext cx="447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Förbättringsförslag, 2 (lite större) </a:t>
            </a:r>
            <a:endParaRPr lang="sv-SE" sz="2400" b="1" dirty="0"/>
          </a:p>
        </p:txBody>
      </p:sp>
      <p:sp>
        <p:nvSpPr>
          <p:cNvPr id="6" name="Rektangel 5"/>
          <p:cNvSpPr/>
          <p:nvPr/>
        </p:nvSpPr>
        <p:spPr>
          <a:xfrm>
            <a:off x="159280" y="938337"/>
            <a:ext cx="88472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Beräkna saneringskostnad baserat på volym och schablonkostnad (villkorsmatris) per ton i stället för manuellt införande av en totalsiffra?</a:t>
            </a:r>
          </a:p>
          <a:p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I rapport#2, återge ett ’verkligt’ exempel (traditionellt beräknad grundförstärkningskostnad) och </a:t>
            </a:r>
            <a:r>
              <a:rPr lang="sv-SE" sz="2000" b="1" dirty="0" smtClean="0"/>
              <a:t>jämför</a:t>
            </a:r>
            <a:r>
              <a:rPr lang="sv-SE" sz="2000" dirty="0" smtClean="0"/>
              <a:t> med Geokalkyl. Vi har ett </a:t>
            </a:r>
            <a:r>
              <a:rPr lang="sv-SE" sz="2000" dirty="0" err="1" smtClean="0"/>
              <a:t>case</a:t>
            </a:r>
            <a:r>
              <a:rPr lang="sv-SE" sz="2000" dirty="0" smtClean="0"/>
              <a:t> </a:t>
            </a:r>
            <a:r>
              <a:rPr lang="sv-SE" sz="2000" dirty="0" err="1" smtClean="0"/>
              <a:t>p.g</a:t>
            </a:r>
            <a:r>
              <a:rPr lang="sv-SE" sz="2000" dirty="0" smtClean="0"/>
              <a:t>. via NCC (Kvillebäcken Göteborg)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Kortfattad </a:t>
            </a:r>
            <a:r>
              <a:rPr lang="sv-SE" sz="2000" b="1" dirty="0" smtClean="0"/>
              <a:t>checklist</a:t>
            </a:r>
            <a:r>
              <a:rPr lang="sv-SE" sz="2000" dirty="0" smtClean="0"/>
              <a:t> i </a:t>
            </a:r>
            <a:r>
              <a:rPr lang="sv-SE" sz="2000" dirty="0" err="1" smtClean="0"/>
              <a:t>txt</a:t>
            </a:r>
            <a:r>
              <a:rPr lang="sv-SE" sz="2000" dirty="0" smtClean="0"/>
              <a:t> eller </a:t>
            </a:r>
            <a:r>
              <a:rPr lang="sv-SE" sz="2000" dirty="0" err="1" smtClean="0"/>
              <a:t>xls</a:t>
            </a:r>
            <a:r>
              <a:rPr lang="sv-SE" sz="2000" dirty="0" smtClean="0"/>
              <a:t> med ”steg för steg”? (eller som bilaga i manualen/rapport#2)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</p:txBody>
      </p:sp>
      <p:sp>
        <p:nvSpPr>
          <p:cNvPr id="2" name="Rektangel 1"/>
          <p:cNvSpPr/>
          <p:nvPr/>
        </p:nvSpPr>
        <p:spPr>
          <a:xfrm>
            <a:off x="36798" y="6571415"/>
            <a:ext cx="90922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/>
              <a:t>*) Mats </a:t>
            </a:r>
            <a:r>
              <a:rPr lang="sv-SE" sz="1000" dirty="0"/>
              <a:t>Ö har ett sådant exempel för Nyköping </a:t>
            </a:r>
            <a:r>
              <a:rPr lang="en-US" sz="1000" u="sng" dirty="0">
                <a:hlinkClick r:id="rId2"/>
              </a:rPr>
              <a:t>\\arceniac\c$\matobe\geokalkyl\nyk\step by step log (manual, checklist).</a:t>
            </a:r>
            <a:r>
              <a:rPr lang="en-US" sz="1000" u="sng" dirty="0" smtClean="0">
                <a:hlinkClick r:id="rId2"/>
              </a:rPr>
              <a:t>txt</a:t>
            </a:r>
            <a:endParaRPr lang="sv-SE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1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76672"/>
            <a:ext cx="510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Förbättringsförslag, 3 (symbolisering)</a:t>
            </a:r>
            <a:endParaRPr lang="sv-SE" sz="2400" b="1" dirty="0"/>
          </a:p>
        </p:txBody>
      </p:sp>
      <p:sp>
        <p:nvSpPr>
          <p:cNvPr id="6" name="Rektangel 5"/>
          <p:cNvSpPr/>
          <p:nvPr/>
        </p:nvSpPr>
        <p:spPr>
          <a:xfrm>
            <a:off x="245467" y="1340768"/>
            <a:ext cx="81889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Påtala </a:t>
            </a:r>
            <a:r>
              <a:rPr lang="sv-SE" sz="2000" dirty="0"/>
              <a:t>möjligheten att använda </a:t>
            </a:r>
            <a:r>
              <a:rPr lang="sv-SE" sz="2000" b="1" dirty="0"/>
              <a:t>alternativ manérsättning </a:t>
            </a:r>
            <a:r>
              <a:rPr lang="sv-SE" sz="2000" dirty="0"/>
              <a:t>för kostnad/m2? (se exempel Jönköping, många byggnader över 1000kr/m2 (som är default max s a s), kan enkel ändra av GIS-ingenjör, tycker inte vi skall ändra i </a:t>
            </a:r>
            <a:r>
              <a:rPr lang="sv-SE" sz="2000" dirty="0" smtClean="0"/>
              <a:t>mall-verktyget. </a:t>
            </a: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Fundera på om </a:t>
            </a:r>
            <a:r>
              <a:rPr lang="sv-SE" sz="2000" dirty="0" err="1" smtClean="0"/>
              <a:t>TOC:en</a:t>
            </a:r>
            <a:r>
              <a:rPr lang="sv-SE" sz="2000" dirty="0" smtClean="0"/>
              <a:t> (i en slutprodukt) ska innehålla ’bättre’ beskrivning (text) för varje enskilt lager. Anpassas för </a:t>
            </a:r>
            <a:r>
              <a:rPr lang="sv-SE" sz="2000" dirty="0" err="1" smtClean="0"/>
              <a:t>CityEngine</a:t>
            </a:r>
            <a:r>
              <a:rPr lang="sv-SE" sz="2000" dirty="0" smtClean="0"/>
              <a:t>, </a:t>
            </a:r>
            <a:r>
              <a:rPr lang="sv-SE" sz="2000" dirty="0" err="1" smtClean="0"/>
              <a:t>ssk</a:t>
            </a:r>
            <a:r>
              <a:rPr lang="sv-SE" sz="2000" dirty="0" smtClean="0"/>
              <a:t> med tanke på gruppering av lager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Diskutera om/hur </a:t>
            </a:r>
            <a:r>
              <a:rPr lang="sv-SE" sz="2000" b="1" dirty="0" smtClean="0"/>
              <a:t>ESRI City Engine </a:t>
            </a:r>
            <a:r>
              <a:rPr lang="sv-SE" sz="2000" b="1" dirty="0" err="1" smtClean="0"/>
              <a:t>viewer</a:t>
            </a:r>
            <a:r>
              <a:rPr lang="sv-SE" sz="2000" b="1" dirty="0" smtClean="0"/>
              <a:t> </a:t>
            </a:r>
            <a:r>
              <a:rPr lang="sv-SE" sz="2000" dirty="0" smtClean="0"/>
              <a:t>skall användas. (City Engine är ett sätt att exponera 3D-scener från </a:t>
            </a:r>
            <a:r>
              <a:rPr lang="sv-SE" sz="2000" dirty="0" err="1" smtClean="0"/>
              <a:t>ArcScene</a:t>
            </a:r>
            <a:r>
              <a:rPr lang="sv-SE" sz="2000" dirty="0" smtClean="0"/>
              <a:t> till </a:t>
            </a:r>
            <a:r>
              <a:rPr lang="sv-SE" sz="2000" b="1" dirty="0" smtClean="0"/>
              <a:t>webbmiljö</a:t>
            </a:r>
            <a:r>
              <a:rPr lang="sv-SE" sz="2000" dirty="0" smtClean="0"/>
              <a:t> – dvs fler kan se utan att behöva ArcGIS eller stöd från GIS-ingenjör). City Engine </a:t>
            </a:r>
            <a:r>
              <a:rPr lang="sv-SE" sz="2000" dirty="0" err="1" smtClean="0"/>
              <a:t>viewer</a:t>
            </a:r>
            <a:r>
              <a:rPr lang="sv-SE" sz="2000" dirty="0" smtClean="0"/>
              <a:t> ersätter tidigare försök med 3D PDF-er?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0471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8" r="72385"/>
          <a:stretch/>
        </p:blipFill>
        <p:spPr bwMode="auto">
          <a:xfrm>
            <a:off x="2411759" y="3126700"/>
            <a:ext cx="2604171" cy="3432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7374" r="89473" b="61651"/>
          <a:stretch/>
        </p:blipFill>
        <p:spPr bwMode="auto">
          <a:xfrm>
            <a:off x="2411759" y="579881"/>
            <a:ext cx="1872209" cy="244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40"/>
          <a:stretch/>
        </p:blipFill>
        <p:spPr bwMode="auto">
          <a:xfrm>
            <a:off x="5148063" y="3126700"/>
            <a:ext cx="3644009" cy="3432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579881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07504" y="579881"/>
            <a:ext cx="2071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Alternativ manér- sättning </a:t>
            </a:r>
            <a:r>
              <a:rPr lang="sv-SE" b="1" dirty="0"/>
              <a:t>för </a:t>
            </a:r>
            <a:r>
              <a:rPr lang="sv-SE" b="1" dirty="0" smtClean="0"/>
              <a:t>kostnad/m2 </a:t>
            </a:r>
          </a:p>
        </p:txBody>
      </p:sp>
    </p:spTree>
    <p:extLst>
      <p:ext uri="{BB962C8B-B14F-4D97-AF65-F5344CB8AC3E}">
        <p14:creationId xmlns:p14="http://schemas.microsoft.com/office/powerpoint/2010/main" val="126801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36512" y="47667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Visning av en </a:t>
            </a:r>
            <a:r>
              <a:rPr lang="sv-SE" b="1" dirty="0" err="1" smtClean="0"/>
              <a:t>ArcScene</a:t>
            </a:r>
            <a:r>
              <a:rPr lang="sv-SE" b="1" dirty="0" smtClean="0"/>
              <a:t> 3D vy i webbmiljö med ESRI City Engine </a:t>
            </a:r>
            <a:r>
              <a:rPr lang="sv-SE" b="1" dirty="0" err="1" smtClean="0"/>
              <a:t>viewer</a:t>
            </a:r>
            <a:r>
              <a:rPr lang="sv-SE" b="1" dirty="0" smtClean="0"/>
              <a:t> (via ArcGIS Online)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4115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4104456" cy="2843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2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1" y="1263695"/>
            <a:ext cx="448627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476672"/>
            <a:ext cx="522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Viktiga villkorsmatriser att poängtera, 1</a:t>
            </a:r>
            <a:endParaRPr lang="sv-SE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92036"/>
            <a:ext cx="5832648" cy="2564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769557" y="3715037"/>
            <a:ext cx="4194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u="sng" dirty="0" smtClean="0"/>
              <a:t>../Data/Villkorsmatriser.xlsx, fliken ”</a:t>
            </a:r>
            <a:r>
              <a:rPr lang="sv-SE" sz="1200" u="sng" dirty="0" err="1" smtClean="0"/>
              <a:t>Villkorsmatriser_Byggnader</a:t>
            </a:r>
            <a:r>
              <a:rPr lang="sv-SE" sz="1200" u="sng" dirty="0" smtClean="0"/>
              <a:t>”</a:t>
            </a:r>
            <a:endParaRPr lang="sv-SE" sz="1200" u="sng" dirty="0"/>
          </a:p>
        </p:txBody>
      </p:sp>
      <p:sp>
        <p:nvSpPr>
          <p:cNvPr id="13" name="textruta 12"/>
          <p:cNvSpPr txBox="1"/>
          <p:nvPr/>
        </p:nvSpPr>
        <p:spPr>
          <a:xfrm>
            <a:off x="107132" y="997337"/>
            <a:ext cx="6045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u="sng" dirty="0" smtClean="0"/>
              <a:t>../Data/Villkorsmatriser.xlsx, fliken ”</a:t>
            </a:r>
            <a:r>
              <a:rPr lang="sv-SE" sz="1200" u="sng" dirty="0" err="1" smtClean="0"/>
              <a:t>Inparametrar</a:t>
            </a:r>
            <a:r>
              <a:rPr lang="sv-SE" sz="1200" u="sng" dirty="0" smtClean="0"/>
              <a:t>” (dvs a-priser för olika pålar, schakt, fyll mm) </a:t>
            </a:r>
            <a:endParaRPr lang="sv-SE" sz="1200" u="sng" dirty="0"/>
          </a:p>
        </p:txBody>
      </p:sp>
    </p:spTree>
    <p:extLst>
      <p:ext uri="{BB962C8B-B14F-4D97-AF65-F5344CB8AC3E}">
        <p14:creationId xmlns:p14="http://schemas.microsoft.com/office/powerpoint/2010/main" val="419057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476672"/>
            <a:ext cx="522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Viktiga villkorsmatriser att poängtera, 2</a:t>
            </a:r>
            <a:endParaRPr lang="sv-SE" sz="2400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107504" y="938337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Tabellen </a:t>
            </a:r>
            <a:r>
              <a:rPr lang="sv-SE" sz="1400" dirty="0" err="1" smtClean="0"/>
              <a:t>KlassOmvTabell</a:t>
            </a:r>
            <a:r>
              <a:rPr lang="sv-SE" sz="1400" dirty="0" smtClean="0"/>
              <a:t> ligger lite dolt i </a:t>
            </a:r>
            <a:r>
              <a:rPr lang="sv-SE" sz="1400" dirty="0" err="1" smtClean="0"/>
              <a:t>Underlag.gdb</a:t>
            </a:r>
            <a:r>
              <a:rPr lang="sv-SE" sz="1400" dirty="0" smtClean="0"/>
              <a:t>, här utskriven/exemplifierad i ’läslig’ form*). Detta är defaultvärden, eller </a:t>
            </a:r>
            <a:r>
              <a:rPr lang="sv-SE" sz="1400" b="1" dirty="0" smtClean="0"/>
              <a:t>utgångsvärden </a:t>
            </a:r>
            <a:r>
              <a:rPr lang="sv-SE" sz="1400" dirty="0" smtClean="0"/>
              <a:t>(</a:t>
            </a:r>
            <a:r>
              <a:rPr lang="sv-SE" sz="1400" dirty="0" smtClean="0">
                <a:solidFill>
                  <a:srgbClr val="FF0000"/>
                </a:solidFill>
              </a:rPr>
              <a:t>några utgångsvärden måste man ha!) </a:t>
            </a:r>
            <a:r>
              <a:rPr lang="sv-SE" sz="1400" dirty="0" smtClean="0"/>
              <a:t>som omvandlar ca </a:t>
            </a:r>
            <a:r>
              <a:rPr lang="sv-SE" sz="1400" b="1" dirty="0" smtClean="0"/>
              <a:t>165 jordarter </a:t>
            </a:r>
            <a:r>
              <a:rPr lang="sv-SE" sz="1400" dirty="0" smtClean="0"/>
              <a:t>till en viss </a:t>
            </a:r>
            <a:r>
              <a:rPr lang="sv-SE" sz="1400" b="1" dirty="0" smtClean="0"/>
              <a:t>GTK och med ett visst, utgångsmässigt, djup</a:t>
            </a:r>
            <a:r>
              <a:rPr lang="sv-SE" sz="1400" dirty="0" smtClean="0"/>
              <a:t>.  Det är denna man indirekt ändrar genom att bedöma nya GTK-er!</a:t>
            </a:r>
            <a:endParaRPr lang="sv-SE" sz="1400" dirty="0"/>
          </a:p>
        </p:txBody>
      </p:sp>
      <p:grpSp>
        <p:nvGrpSpPr>
          <p:cNvPr id="4" name="Grupp 3"/>
          <p:cNvGrpSpPr/>
          <p:nvPr/>
        </p:nvGrpSpPr>
        <p:grpSpPr>
          <a:xfrm>
            <a:off x="395536" y="2204864"/>
            <a:ext cx="3371850" cy="2952328"/>
            <a:chOff x="395536" y="2204864"/>
            <a:chExt cx="3371850" cy="295232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04864"/>
              <a:ext cx="337185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09" y="3573016"/>
              <a:ext cx="300990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ruta 2"/>
            <p:cNvSpPr txBox="1"/>
            <p:nvPr/>
          </p:nvSpPr>
          <p:spPr>
            <a:xfrm>
              <a:off x="755576" y="3068960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……</a:t>
              </a:r>
            </a:p>
            <a:p>
              <a:r>
                <a:rPr lang="sv-SE" sz="1200" dirty="0" smtClean="0"/>
                <a:t>……</a:t>
              </a:r>
              <a:endParaRPr lang="sv-SE" sz="1200" dirty="0"/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755576" y="4695527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……</a:t>
              </a:r>
            </a:p>
            <a:p>
              <a:r>
                <a:rPr lang="sv-SE" sz="1200" dirty="0" smtClean="0"/>
                <a:t>……</a:t>
              </a:r>
              <a:endParaRPr lang="sv-SE" sz="1200" dirty="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98" y="2265908"/>
            <a:ext cx="3895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16" y="3743027"/>
            <a:ext cx="3848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4818948" y="1809948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……</a:t>
            </a:r>
          </a:p>
          <a:p>
            <a:r>
              <a:rPr lang="sv-SE" sz="1200" dirty="0" smtClean="0"/>
              <a:t>……</a:t>
            </a:r>
            <a:endParaRPr lang="sv-SE" sz="1200" dirty="0"/>
          </a:p>
        </p:txBody>
      </p:sp>
      <p:sp>
        <p:nvSpPr>
          <p:cNvPr id="15" name="textruta 14"/>
          <p:cNvSpPr txBox="1"/>
          <p:nvPr/>
        </p:nvSpPr>
        <p:spPr>
          <a:xfrm>
            <a:off x="4788024" y="3342183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……</a:t>
            </a:r>
          </a:p>
          <a:p>
            <a:r>
              <a:rPr lang="sv-SE" sz="1200" dirty="0" smtClean="0"/>
              <a:t>……</a:t>
            </a:r>
            <a:endParaRPr lang="sv-SE" sz="1200" dirty="0"/>
          </a:p>
        </p:txBody>
      </p:sp>
      <p:sp>
        <p:nvSpPr>
          <p:cNvPr id="16" name="textruta 15"/>
          <p:cNvSpPr txBox="1"/>
          <p:nvPr/>
        </p:nvSpPr>
        <p:spPr>
          <a:xfrm>
            <a:off x="4788024" y="5648027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……</a:t>
            </a:r>
          </a:p>
          <a:p>
            <a:r>
              <a:rPr lang="sv-SE" sz="1200" dirty="0" smtClean="0"/>
              <a:t>……</a:t>
            </a:r>
            <a:endParaRPr lang="sv-SE" sz="1200" dirty="0"/>
          </a:p>
        </p:txBody>
      </p:sp>
      <p:sp>
        <p:nvSpPr>
          <p:cNvPr id="18" name="Rektangel 17"/>
          <p:cNvSpPr/>
          <p:nvPr/>
        </p:nvSpPr>
        <p:spPr>
          <a:xfrm>
            <a:off x="36798" y="6571415"/>
            <a:ext cx="90922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/>
              <a:t>*) </a:t>
            </a:r>
            <a:r>
              <a:rPr lang="sv-SE" sz="1000" u="sng" dirty="0">
                <a:hlinkClick r:id="rId6"/>
              </a:rPr>
              <a:t>\\fileserv\goteborg\bolind\Uppdrag\_geokalkyl\jordarter_villkorsmatris_160526\KlassOmvTabell_jordarter2GTK.xlsx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34895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1117</Words>
  <Application>Microsoft Office PowerPoint</Application>
  <PresentationFormat>Bildspel på skärmen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363</cp:revision>
  <cp:lastPrinted>2016-08-22T12:23:45Z</cp:lastPrinted>
  <dcterms:created xsi:type="dcterms:W3CDTF">2013-06-26T10:22:31Z</dcterms:created>
  <dcterms:modified xsi:type="dcterms:W3CDTF">2016-08-23T07:30:25Z</dcterms:modified>
</cp:coreProperties>
</file>