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1" r:id="rId2"/>
    <p:sldId id="306" r:id="rId3"/>
    <p:sldId id="307" r:id="rId4"/>
    <p:sldId id="260" r:id="rId5"/>
    <p:sldId id="259" r:id="rId6"/>
    <p:sldId id="261" r:id="rId7"/>
    <p:sldId id="257" r:id="rId8"/>
    <p:sldId id="264" r:id="rId9"/>
    <p:sldId id="265" r:id="rId10"/>
    <p:sldId id="285" r:id="rId11"/>
    <p:sldId id="296" r:id="rId12"/>
    <p:sldId id="266" r:id="rId13"/>
    <p:sldId id="267" r:id="rId14"/>
    <p:sldId id="268" r:id="rId15"/>
    <p:sldId id="273" r:id="rId16"/>
    <p:sldId id="274" r:id="rId17"/>
    <p:sldId id="275" r:id="rId18"/>
    <p:sldId id="270" r:id="rId19"/>
    <p:sldId id="276" r:id="rId20"/>
    <p:sldId id="278" r:id="rId21"/>
    <p:sldId id="279" r:id="rId22"/>
    <p:sldId id="297" r:id="rId23"/>
    <p:sldId id="280" r:id="rId24"/>
    <p:sldId id="282" r:id="rId25"/>
    <p:sldId id="300" r:id="rId26"/>
    <p:sldId id="286" r:id="rId27"/>
    <p:sldId id="298" r:id="rId28"/>
    <p:sldId id="299" r:id="rId29"/>
    <p:sldId id="301" r:id="rId30"/>
    <p:sldId id="303" r:id="rId31"/>
    <p:sldId id="304" r:id="rId32"/>
    <p:sldId id="302" r:id="rId33"/>
    <p:sldId id="293" r:id="rId34"/>
    <p:sldId id="288" r:id="rId35"/>
    <p:sldId id="289" r:id="rId36"/>
    <p:sldId id="291" r:id="rId37"/>
    <p:sldId id="290" r:id="rId38"/>
    <p:sldId id="292" r:id="rId39"/>
    <p:sldId id="294" r:id="rId40"/>
    <p:sldId id="305" r:id="rId41"/>
  </p:sldIdLst>
  <p:sldSz cx="9144000" cy="6858000" type="screen4x3"/>
  <p:notesSz cx="20624800" cy="295148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5757"/>
    <a:srgbClr val="0AA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937413" cy="1475740"/>
          </a:xfrm>
          <a:prstGeom prst="rect">
            <a:avLst/>
          </a:prstGeom>
        </p:spPr>
        <p:txBody>
          <a:bodyPr vert="horz" lIns="286509" tIns="143254" rIns="286509" bIns="143254" rtlCol="0"/>
          <a:lstStyle>
            <a:lvl1pPr algn="l">
              <a:defRPr sz="38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682614" y="0"/>
            <a:ext cx="8937413" cy="1475740"/>
          </a:xfrm>
          <a:prstGeom prst="rect">
            <a:avLst/>
          </a:prstGeom>
        </p:spPr>
        <p:txBody>
          <a:bodyPr vert="horz" lIns="286509" tIns="143254" rIns="286509" bIns="143254" rtlCol="0"/>
          <a:lstStyle>
            <a:lvl1pPr algn="r">
              <a:defRPr sz="3800"/>
            </a:lvl1pPr>
          </a:lstStyle>
          <a:p>
            <a:fld id="{28A5E202-C896-4AC9-A3DE-F400498B4C92}" type="datetimeFigureOut">
              <a:rPr lang="sv-SE" smtClean="0"/>
              <a:t>2015-11-22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2212975"/>
            <a:ext cx="14757400" cy="11068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6509" tIns="143254" rIns="286509" bIns="14325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62480" y="14019530"/>
            <a:ext cx="16499840" cy="13281660"/>
          </a:xfrm>
          <a:prstGeom prst="rect">
            <a:avLst/>
          </a:prstGeom>
        </p:spPr>
        <p:txBody>
          <a:bodyPr vert="horz" lIns="286509" tIns="143254" rIns="286509" bIns="143254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28033938"/>
            <a:ext cx="8937413" cy="1475740"/>
          </a:xfrm>
          <a:prstGeom prst="rect">
            <a:avLst/>
          </a:prstGeom>
        </p:spPr>
        <p:txBody>
          <a:bodyPr vert="horz" lIns="286509" tIns="143254" rIns="286509" bIns="143254" rtlCol="0" anchor="b"/>
          <a:lstStyle>
            <a:lvl1pPr algn="l">
              <a:defRPr sz="38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682614" y="28033938"/>
            <a:ext cx="8937413" cy="1475740"/>
          </a:xfrm>
          <a:prstGeom prst="rect">
            <a:avLst/>
          </a:prstGeom>
        </p:spPr>
        <p:txBody>
          <a:bodyPr vert="horz" lIns="286509" tIns="143254" rIns="286509" bIns="143254" rtlCol="0" anchor="b"/>
          <a:lstStyle>
            <a:lvl1pPr algn="r">
              <a:defRPr sz="3800"/>
            </a:lvl1pPr>
          </a:lstStyle>
          <a:p>
            <a:fld id="{5BEAD3BE-9D7E-43A3-B373-28AC6A625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352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AD3BE-9D7E-43A3-B373-28AC6A6252B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32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AD3BE-9D7E-43A3-B373-28AC6A6252B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10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AD3BE-9D7E-43A3-B373-28AC6A6252BE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629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F23E-9D4D-466F-963F-86E5D9F8835D}" type="datetimeFigureOut">
              <a:rPr lang="sv-SE" smtClean="0"/>
              <a:t>2015-11-22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D5D-75F1-4B6C-927E-4A309E6B0C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83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F23E-9D4D-466F-963F-86E5D9F8835D}" type="datetimeFigureOut">
              <a:rPr lang="sv-SE" smtClean="0"/>
              <a:t>2015-11-22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D5D-75F1-4B6C-927E-4A309E6B0C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26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F23E-9D4D-466F-963F-86E5D9F8835D}" type="datetimeFigureOut">
              <a:rPr lang="sv-SE" smtClean="0"/>
              <a:t>2015-11-22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D5D-75F1-4B6C-927E-4A309E6B0C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35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F23E-9D4D-466F-963F-86E5D9F8835D}" type="datetimeFigureOut">
              <a:rPr lang="sv-SE" smtClean="0"/>
              <a:t>2015-11-22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D5D-75F1-4B6C-927E-4A309E6B0C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90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F23E-9D4D-466F-963F-86E5D9F8835D}" type="datetimeFigureOut">
              <a:rPr lang="sv-SE" smtClean="0"/>
              <a:t>2015-11-22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D5D-75F1-4B6C-927E-4A309E6B0C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4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F23E-9D4D-466F-963F-86E5D9F8835D}" type="datetimeFigureOut">
              <a:rPr lang="sv-SE" smtClean="0"/>
              <a:t>2015-11-22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D5D-75F1-4B6C-927E-4A309E6B0C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6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F23E-9D4D-466F-963F-86E5D9F8835D}" type="datetimeFigureOut">
              <a:rPr lang="sv-SE" smtClean="0"/>
              <a:t>2015-11-22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D5D-75F1-4B6C-927E-4A309E6B0C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09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F23E-9D4D-466F-963F-86E5D9F8835D}" type="datetimeFigureOut">
              <a:rPr lang="sv-SE" smtClean="0"/>
              <a:t>2015-11-22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D5D-75F1-4B6C-927E-4A309E6B0C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84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F23E-9D4D-466F-963F-86E5D9F8835D}" type="datetimeFigureOut">
              <a:rPr lang="sv-SE" smtClean="0"/>
              <a:t>2015-11-22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D5D-75F1-4B6C-927E-4A309E6B0C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863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F23E-9D4D-466F-963F-86E5D9F8835D}" type="datetimeFigureOut">
              <a:rPr lang="sv-SE" smtClean="0"/>
              <a:t>2015-11-22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D5D-75F1-4B6C-927E-4A309E6B0C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71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F23E-9D4D-466F-963F-86E5D9F8835D}" type="datetimeFigureOut">
              <a:rPr lang="sv-SE" smtClean="0"/>
              <a:t>2015-11-22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D5D-75F1-4B6C-927E-4A309E6B0C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9F23E-9D4D-466F-963F-86E5D9F8835D}" type="datetimeFigureOut">
              <a:rPr lang="sv-SE" smtClean="0"/>
              <a:t>2015-11-22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3D5D-75F1-4B6C-927E-4A309E6B0C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73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emf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microsoft.com/office/2007/relationships/hdphoto" Target="../media/hdphoto4.wdp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jimhed\15470_Geokalkyl_2015\png\Skärmkli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6" y="1"/>
            <a:ext cx="873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 rot="2007809">
            <a:off x="5207584" y="1024075"/>
            <a:ext cx="418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 </a:t>
            </a:r>
            <a:r>
              <a:rPr lang="sv-SE" sz="3200" b="1" dirty="0"/>
              <a:t>Geokalkyl för </a:t>
            </a:r>
            <a:r>
              <a:rPr lang="sv-SE" sz="3200" b="1" dirty="0" smtClean="0"/>
              <a:t>planering</a:t>
            </a:r>
            <a:endParaRPr lang="sv-SE" sz="3200" b="1" dirty="0"/>
          </a:p>
        </p:txBody>
      </p:sp>
      <p:grpSp>
        <p:nvGrpSpPr>
          <p:cNvPr id="5" name="Grupp 4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6" name="Grupp 5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 smtClean="0">
                    <a:solidFill>
                      <a:schemeClr val="bg1"/>
                    </a:solidFill>
                  </a:rPr>
                  <a:t>Statens geotekniska institut</a:t>
                </a:r>
                <a:endParaRPr lang="sv-SE" sz="3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1" name="textruta 10"/>
          <p:cNvSpPr txBox="1"/>
          <p:nvPr/>
        </p:nvSpPr>
        <p:spPr>
          <a:xfrm rot="2011662">
            <a:off x="4465029" y="1402813"/>
            <a:ext cx="5234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av bebyggelse </a:t>
            </a:r>
            <a:r>
              <a:rPr lang="sv-SE" sz="3200" b="1" dirty="0">
                <a:solidFill>
                  <a:schemeClr val="bg1"/>
                </a:solidFill>
              </a:rPr>
              <a:t>i tidiga skeden </a:t>
            </a:r>
          </a:p>
        </p:txBody>
      </p:sp>
      <p:sp>
        <p:nvSpPr>
          <p:cNvPr id="2" name="textruta 1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public.blu.livefilestore.com/y1pWQ0SpipR7LGian97Wt1mxQhKVvEvZOOcmLljVaKHXrUVeE0g3340KvPeqX1Gmr7GYYYpFl1grekIX9Wr8nOMCA/CLIPART_OF_26972_SMJPG.jpg?ps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39" y="445220"/>
            <a:ext cx="61341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 16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8" name="Rektangel 17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" name="textruta 19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ruta 3"/>
          <p:cNvSpPr txBox="1"/>
          <p:nvPr/>
        </p:nvSpPr>
        <p:spPr>
          <a:xfrm>
            <a:off x="2361117" y="4507629"/>
            <a:ext cx="2222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Arial Rounded MT Bold" panose="020F0704030504030204" pitchFamily="34" charset="0"/>
              </a:rPr>
              <a:t>Geoteknik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5801661" y="4133556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Arial Rounded MT Bold" panose="020F0704030504030204" pitchFamily="34" charset="0"/>
              </a:rPr>
              <a:t>GIS</a:t>
            </a:r>
          </a:p>
        </p:txBody>
      </p:sp>
      <p:sp>
        <p:nvSpPr>
          <p:cNvPr id="5" name="Begränsare 4"/>
          <p:cNvSpPr/>
          <p:nvPr/>
        </p:nvSpPr>
        <p:spPr>
          <a:xfrm>
            <a:off x="7287490" y="1154546"/>
            <a:ext cx="1117600" cy="44334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START</a:t>
            </a:r>
            <a:endParaRPr lang="sv-SE" dirty="0"/>
          </a:p>
        </p:txBody>
      </p:sp>
      <p:sp>
        <p:nvSpPr>
          <p:cNvPr id="15" name="Flödesschema: Process 14"/>
          <p:cNvSpPr/>
          <p:nvPr/>
        </p:nvSpPr>
        <p:spPr>
          <a:xfrm>
            <a:off x="7195128" y="2844801"/>
            <a:ext cx="1320800" cy="68349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GEOKALKYL</a:t>
            </a:r>
            <a:endParaRPr lang="sv-SE" b="1" dirty="0"/>
          </a:p>
        </p:txBody>
      </p:sp>
      <p:sp>
        <p:nvSpPr>
          <p:cNvPr id="16" name="Begränsare 15"/>
          <p:cNvSpPr/>
          <p:nvPr/>
        </p:nvSpPr>
        <p:spPr>
          <a:xfrm>
            <a:off x="7342909" y="4802909"/>
            <a:ext cx="1034472" cy="41563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STOPP</a:t>
            </a:r>
            <a:endParaRPr lang="sv-SE" dirty="0"/>
          </a:p>
        </p:txBody>
      </p:sp>
      <p:cxnSp>
        <p:nvCxnSpPr>
          <p:cNvPr id="24" name="Kurva 23"/>
          <p:cNvCxnSpPr>
            <a:stCxn id="15" idx="2"/>
            <a:endCxn id="15" idx="1"/>
          </p:cNvCxnSpPr>
          <p:nvPr/>
        </p:nvCxnSpPr>
        <p:spPr>
          <a:xfrm rot="5400000" flipH="1">
            <a:off x="7354455" y="3027220"/>
            <a:ext cx="341745" cy="660400"/>
          </a:xfrm>
          <a:prstGeom prst="curvedConnector4">
            <a:avLst>
              <a:gd name="adj1" fmla="val -147974"/>
              <a:gd name="adj2" fmla="val 134615"/>
            </a:avLst>
          </a:prstGeom>
          <a:ln w="254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01" name="Rak pil 25600"/>
          <p:cNvCxnSpPr>
            <a:stCxn id="5" idx="2"/>
            <a:endCxn id="15" idx="0"/>
          </p:cNvCxnSpPr>
          <p:nvPr/>
        </p:nvCxnSpPr>
        <p:spPr>
          <a:xfrm>
            <a:off x="7846290" y="1597891"/>
            <a:ext cx="9238" cy="12469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 42"/>
          <p:cNvCxnSpPr>
            <a:stCxn id="15" idx="2"/>
            <a:endCxn id="16" idx="0"/>
          </p:cNvCxnSpPr>
          <p:nvPr/>
        </p:nvCxnSpPr>
        <p:spPr>
          <a:xfrm>
            <a:off x="7855528" y="3528292"/>
            <a:ext cx="4617" cy="12746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Databearbetning</a:t>
            </a:r>
          </a:p>
        </p:txBody>
      </p:sp>
      <p:sp>
        <p:nvSpPr>
          <p:cNvPr id="23" name="textruta 2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5" y="0"/>
            <a:ext cx="8020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 </a:t>
            </a:r>
            <a:r>
              <a:rPr lang="sv-SE" sz="3600" b="1" dirty="0" smtClean="0">
                <a:solidFill>
                  <a:schemeClr val="bg1"/>
                </a:solidFill>
              </a:rPr>
              <a:t>Resultat…?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ruta 1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 rot="16200000">
            <a:off x="-1299669" y="4379026"/>
            <a:ext cx="3684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 smtClean="0">
                <a:solidFill>
                  <a:schemeClr val="bg1"/>
                </a:solidFill>
              </a:rPr>
              <a:t>Nivå - pålning</a:t>
            </a:r>
            <a:endParaRPr lang="sv-SE" sz="4800" b="1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21" y="0"/>
            <a:ext cx="80282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Nivå - pålning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ruta 1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 rot="16200000">
            <a:off x="-1513164" y="4207009"/>
            <a:ext cx="4057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 smtClean="0">
                <a:solidFill>
                  <a:schemeClr val="bg1"/>
                </a:solidFill>
              </a:rPr>
              <a:t>Nivå - fastmark</a:t>
            </a:r>
            <a:endParaRPr lang="sv-SE" sz="4800" b="1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21" y="0"/>
            <a:ext cx="8028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Nivå - fastmark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ruta 1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21" y="0"/>
            <a:ext cx="8028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Nivå - befintlig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35" y="317240"/>
            <a:ext cx="2435380" cy="2313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Rak 13"/>
          <p:cNvCxnSpPr/>
          <p:nvPr/>
        </p:nvCxnSpPr>
        <p:spPr>
          <a:xfrm>
            <a:off x="3713584" y="858416"/>
            <a:ext cx="3685592" cy="20993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2547257" y="2649894"/>
            <a:ext cx="4842588" cy="3079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6" y="0"/>
            <a:ext cx="80304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Nivå - projekterad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84" y="319359"/>
            <a:ext cx="2444620" cy="2310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Rak 2"/>
          <p:cNvCxnSpPr/>
          <p:nvPr/>
        </p:nvCxnSpPr>
        <p:spPr>
          <a:xfrm>
            <a:off x="3405673" y="550506"/>
            <a:ext cx="2509935" cy="15488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 flipV="1">
            <a:off x="2873829" y="2099388"/>
            <a:ext cx="3023118" cy="5318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5" y="0"/>
            <a:ext cx="803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Schakt &amp; fyll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1418253" y="5299788"/>
            <a:ext cx="1145900" cy="652361"/>
            <a:chOff x="1418253" y="5299788"/>
            <a:chExt cx="1145900" cy="652361"/>
          </a:xfrm>
        </p:grpSpPr>
        <p:sp>
          <p:nvSpPr>
            <p:cNvPr id="2" name="Flödesschema: Process 1"/>
            <p:cNvSpPr/>
            <p:nvPr/>
          </p:nvSpPr>
          <p:spPr>
            <a:xfrm>
              <a:off x="1418253" y="5346441"/>
              <a:ext cx="354563" cy="223935"/>
            </a:xfrm>
            <a:prstGeom prst="flowChartProcess">
              <a:avLst/>
            </a:prstGeom>
            <a:solidFill>
              <a:srgbClr val="0AA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Flödesschema: Process 12"/>
            <p:cNvSpPr/>
            <p:nvPr/>
          </p:nvSpPr>
          <p:spPr>
            <a:xfrm>
              <a:off x="1421363" y="5648130"/>
              <a:ext cx="354563" cy="223935"/>
            </a:xfrm>
            <a:prstGeom prst="flowChartProcess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textruta 2"/>
            <p:cNvSpPr txBox="1"/>
            <p:nvPr/>
          </p:nvSpPr>
          <p:spPr>
            <a:xfrm>
              <a:off x="1763485" y="5299788"/>
              <a:ext cx="800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Schakt</a:t>
              </a:r>
              <a:endParaRPr lang="sv-SE" dirty="0"/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1766595" y="5582817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Fyll</a:t>
              </a:r>
              <a:endParaRPr lang="sv-SE" dirty="0"/>
            </a:p>
          </p:txBody>
        </p:sp>
      </p:grpSp>
      <p:sp>
        <p:nvSpPr>
          <p:cNvPr id="15" name="textruta 14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0"/>
            <a:ext cx="8033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Schakt &amp; fyll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1418253" y="5299788"/>
            <a:ext cx="1145900" cy="652361"/>
            <a:chOff x="1418253" y="5299788"/>
            <a:chExt cx="1145900" cy="652361"/>
          </a:xfrm>
        </p:grpSpPr>
        <p:sp>
          <p:nvSpPr>
            <p:cNvPr id="14" name="Flödesschema: Process 13"/>
            <p:cNvSpPr/>
            <p:nvPr/>
          </p:nvSpPr>
          <p:spPr>
            <a:xfrm>
              <a:off x="1418253" y="5346441"/>
              <a:ext cx="354563" cy="223935"/>
            </a:xfrm>
            <a:prstGeom prst="flowChartProcess">
              <a:avLst/>
            </a:prstGeom>
            <a:solidFill>
              <a:srgbClr val="0AA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Flödesschema: Process 14"/>
            <p:cNvSpPr/>
            <p:nvPr/>
          </p:nvSpPr>
          <p:spPr>
            <a:xfrm>
              <a:off x="1421363" y="5648130"/>
              <a:ext cx="354563" cy="223935"/>
            </a:xfrm>
            <a:prstGeom prst="flowChartProcess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1763485" y="5299788"/>
              <a:ext cx="800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Schakt</a:t>
              </a:r>
              <a:endParaRPr lang="sv-SE" dirty="0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1766595" y="5582817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Fyll</a:t>
              </a:r>
              <a:endParaRPr lang="sv-SE" dirty="0"/>
            </a:p>
          </p:txBody>
        </p:sp>
      </p:grpSp>
      <p:sp>
        <p:nvSpPr>
          <p:cNvPr id="18" name="textruta 17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83" y="-637"/>
            <a:ext cx="8012317" cy="685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Pålning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79" y="298579"/>
            <a:ext cx="2516056" cy="2370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Rak 12"/>
          <p:cNvCxnSpPr/>
          <p:nvPr/>
        </p:nvCxnSpPr>
        <p:spPr>
          <a:xfrm>
            <a:off x="3806890" y="1035698"/>
            <a:ext cx="1110343" cy="28831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987420" y="2537927"/>
            <a:ext cx="2920482" cy="13809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23" y="0"/>
            <a:ext cx="803947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Kostnader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 2"/>
          <p:cNvGrpSpPr/>
          <p:nvPr/>
        </p:nvGrpSpPr>
        <p:grpSpPr>
          <a:xfrm>
            <a:off x="1222311" y="4413380"/>
            <a:ext cx="945965" cy="2286680"/>
            <a:chOff x="1222311" y="4413380"/>
            <a:chExt cx="945965" cy="228668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273" y="4804585"/>
              <a:ext cx="752475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1222311" y="4413380"/>
              <a:ext cx="945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 smtClean="0"/>
                <a:t>Kr/</a:t>
              </a:r>
              <a:r>
                <a:rPr lang="sv-SE" sz="2400" b="1" dirty="0" err="1" smtClean="0"/>
                <a:t>m</a:t>
              </a:r>
              <a:r>
                <a:rPr lang="sv-SE" sz="2400" b="1" baseline="30000" dirty="0" err="1" smtClean="0"/>
                <a:t>2</a:t>
              </a:r>
              <a:endParaRPr lang="sv-SE" sz="2400" b="1" baseline="30000" dirty="0"/>
            </a:p>
          </p:txBody>
        </p:sp>
      </p:grpSp>
      <p:sp>
        <p:nvSpPr>
          <p:cNvPr id="13" name="textruta 1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47664" y="1484784"/>
            <a:ext cx="7182768" cy="3168352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sv-SE" sz="2400" dirty="0" smtClean="0"/>
              <a:t>Totala felkostnaden ca 10 % </a:t>
            </a:r>
            <a:r>
              <a:rPr lang="sv-SE" sz="2400" dirty="0"/>
              <a:t>av </a:t>
            </a:r>
            <a:r>
              <a:rPr lang="sv-SE" sz="2400" dirty="0" smtClean="0"/>
              <a:t>investeringskostnaden - </a:t>
            </a:r>
            <a:r>
              <a:rPr lang="sv-SE" sz="2400" dirty="0"/>
              <a:t>u</a:t>
            </a:r>
            <a:r>
              <a:rPr lang="sv-SE" sz="2400" dirty="0" smtClean="0"/>
              <a:t>nder byggfasen </a:t>
            </a:r>
            <a:r>
              <a:rPr lang="sv-SE" sz="2400" dirty="0"/>
              <a:t>5 </a:t>
            </a:r>
            <a:r>
              <a:rPr lang="sv-SE" sz="2400" dirty="0" smtClean="0"/>
              <a:t>%; </a:t>
            </a:r>
            <a:r>
              <a:rPr lang="sv-SE" sz="2400" dirty="0"/>
              <a:t>e</a:t>
            </a:r>
            <a:r>
              <a:rPr lang="sv-SE" sz="2400" dirty="0" smtClean="0"/>
              <a:t>fter färdigställande </a:t>
            </a:r>
            <a:r>
              <a:rPr lang="sv-SE" sz="2400" dirty="0"/>
              <a:t>5 </a:t>
            </a:r>
            <a:r>
              <a:rPr lang="sv-SE" sz="2400" dirty="0" smtClean="0"/>
              <a:t>%</a:t>
            </a:r>
          </a:p>
          <a:p>
            <a:pPr>
              <a:defRPr/>
            </a:pPr>
            <a:r>
              <a:rPr lang="sv-SE" sz="2400" dirty="0"/>
              <a:t>Till detta kommer övriga </a:t>
            </a:r>
            <a:r>
              <a:rPr lang="sv-SE" sz="2400" dirty="0" smtClean="0"/>
              <a:t>kvalitetsskadekostnader</a:t>
            </a:r>
            <a:br>
              <a:rPr lang="sv-SE" sz="2400" dirty="0" smtClean="0"/>
            </a:br>
            <a:r>
              <a:rPr lang="sv-SE" sz="2400" dirty="0" err="1" smtClean="0"/>
              <a:t>bl</a:t>
            </a:r>
            <a:r>
              <a:rPr lang="sv-SE" sz="2400" dirty="0" smtClean="0"/>
              <a:t> </a:t>
            </a:r>
            <a:r>
              <a:rPr lang="sv-SE" sz="2400" dirty="0"/>
              <a:t>a </a:t>
            </a:r>
            <a:r>
              <a:rPr lang="sv-SE" sz="2400" dirty="0" smtClean="0"/>
              <a:t>omgivningspåverkan, som </a:t>
            </a:r>
            <a:r>
              <a:rPr lang="sv-SE" sz="2400" dirty="0"/>
              <a:t>bedöms vara minst lika </a:t>
            </a:r>
            <a:r>
              <a:rPr lang="sv-SE" sz="2400"/>
              <a:t>stor </a:t>
            </a:r>
            <a:r>
              <a:rPr lang="sv-SE" sz="2400" smtClean="0"/>
              <a:t>(&gt; </a:t>
            </a:r>
            <a:r>
              <a:rPr lang="sv-SE" sz="2400" dirty="0"/>
              <a:t>10 %) </a:t>
            </a:r>
            <a:endParaRPr lang="sv-SE" sz="2400" dirty="0" smtClean="0"/>
          </a:p>
          <a:p>
            <a:pPr>
              <a:defRPr/>
            </a:pPr>
            <a:r>
              <a:rPr lang="sv-SE" sz="2400" dirty="0" smtClean="0"/>
              <a:t>De </a:t>
            </a:r>
            <a:r>
              <a:rPr lang="sv-SE" sz="2400" dirty="0"/>
              <a:t>geotekniskt relaterade skadorna ca 1/3 </a:t>
            </a:r>
            <a:r>
              <a:rPr lang="sv-SE" sz="2400" dirty="0" smtClean="0"/>
              <a:t>av felkostnaderna – totalt bedömt till 9 miljarder per år </a:t>
            </a:r>
            <a:r>
              <a:rPr lang="sv-SE" sz="2400" smtClean="0"/>
              <a:t>i Sverige</a:t>
            </a:r>
            <a:endParaRPr lang="sv-SE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115616" y="188640"/>
            <a:ext cx="7704856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3200" b="1" smtClean="0">
                <a:solidFill>
                  <a:schemeClr val="accent1"/>
                </a:solidFill>
                <a:latin typeface="+mn-lt"/>
              </a:rPr>
              <a:t>Bakgrund </a:t>
            </a:r>
          </a:p>
          <a:p>
            <a:pPr eaLnBrk="1" hangingPunct="1"/>
            <a:r>
              <a:rPr lang="sv-SE" sz="3200" b="1" smtClean="0">
                <a:solidFill>
                  <a:schemeClr val="accent1"/>
                </a:solidFill>
                <a:latin typeface="+mn-lt"/>
              </a:rPr>
              <a:t>- Geotekniska </a:t>
            </a:r>
            <a:r>
              <a:rPr lang="sv-SE" sz="3200" b="1" dirty="0" smtClean="0">
                <a:solidFill>
                  <a:schemeClr val="accent1"/>
                </a:solidFill>
                <a:latin typeface="+mn-lt"/>
              </a:rPr>
              <a:t>skadekostnader</a:t>
            </a: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1475656" y="4725144"/>
            <a:ext cx="741682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v-SE" kern="0" dirty="0" smtClean="0">
                <a:solidFill>
                  <a:srgbClr val="333333"/>
                </a:solidFill>
              </a:rPr>
              <a:t>Okunskap och bristande förståelse för geologiska och geotekniska förhållanden </a:t>
            </a:r>
            <a:r>
              <a:rPr lang="sv-SE" kern="0" smtClean="0">
                <a:solidFill>
                  <a:srgbClr val="333333"/>
                </a:solidFill>
              </a:rPr>
              <a:t>är viktiga skadekostnadsorsaker</a:t>
            </a:r>
            <a:r>
              <a:rPr lang="sv-SE" kern="0" dirty="0" smtClean="0">
                <a:solidFill>
                  <a:srgbClr val="333333"/>
                </a:solidFill>
              </a:rPr>
              <a:t>. </a:t>
            </a:r>
          </a:p>
          <a:p>
            <a:pPr>
              <a:buFontTx/>
              <a:buNone/>
            </a:pPr>
            <a:endParaRPr lang="sv-SE" kern="0" dirty="0" smtClean="0">
              <a:solidFill>
                <a:srgbClr val="333333"/>
              </a:solidFill>
            </a:endParaRPr>
          </a:p>
        </p:txBody>
      </p:sp>
      <p:grpSp>
        <p:nvGrpSpPr>
          <p:cNvPr id="5" name="Grupp 4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7" name="Grupp 6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9" name="Rektangel 8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 smtClean="0">
                    <a:solidFill>
                      <a:schemeClr val="bg1"/>
                    </a:solidFill>
                  </a:rPr>
                  <a:t>Statens geotekniska institut</a:t>
                </a:r>
                <a:endParaRPr lang="sv-SE" sz="3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1" name="textruta 10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5" y="-772"/>
            <a:ext cx="8030425" cy="685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1119396" y="5649362"/>
            <a:ext cx="4764168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chemeClr val="bg1"/>
                </a:solidFill>
              </a:rPr>
              <a:t>Kostnader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1175752" y="3205774"/>
            <a:ext cx="945965" cy="2286680"/>
            <a:chOff x="1222311" y="4413380"/>
            <a:chExt cx="945965" cy="228668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273" y="4804585"/>
              <a:ext cx="752475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ruta 14"/>
            <p:cNvSpPr txBox="1"/>
            <p:nvPr/>
          </p:nvSpPr>
          <p:spPr>
            <a:xfrm>
              <a:off x="1222311" y="4413380"/>
              <a:ext cx="945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 smtClean="0"/>
                <a:t>Kr/</a:t>
              </a:r>
              <a:r>
                <a:rPr lang="sv-SE" sz="2400" b="1" dirty="0" err="1" smtClean="0"/>
                <a:t>m</a:t>
              </a:r>
              <a:r>
                <a:rPr lang="sv-SE" sz="2400" b="1" baseline="30000" dirty="0" err="1" smtClean="0"/>
                <a:t>2</a:t>
              </a:r>
              <a:endParaRPr lang="sv-SE" sz="2400" b="1" baseline="30000" dirty="0"/>
            </a:p>
          </p:txBody>
        </p:sp>
      </p:grp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92" y="3867529"/>
            <a:ext cx="3057236" cy="277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ruta 15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21" y="0"/>
            <a:ext cx="80310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vängd 1"/>
          <p:cNvSpPr/>
          <p:nvPr/>
        </p:nvSpPr>
        <p:spPr>
          <a:xfrm rot="16200000">
            <a:off x="4406775" y="1296907"/>
            <a:ext cx="1457608" cy="1751850"/>
          </a:xfrm>
          <a:prstGeom prst="bentArrow">
            <a:avLst/>
          </a:prstGeom>
          <a:solidFill>
            <a:schemeClr val="accent1">
              <a:alpha val="4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grpSp>
        <p:nvGrpSpPr>
          <p:cNvPr id="8" name="Grupp 7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9" name="Rektangel 8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textruta 10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55" y="1303697"/>
            <a:ext cx="2956778" cy="5344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1127493" y="5656919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Detaljinformation</a:t>
            </a:r>
          </a:p>
        </p:txBody>
      </p:sp>
      <p:sp>
        <p:nvSpPr>
          <p:cNvPr id="13" name="textruta 1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53" y="1"/>
            <a:ext cx="80144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Excelrapporter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08" y="1171396"/>
            <a:ext cx="3672682" cy="3534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29" y="2843092"/>
            <a:ext cx="3208044" cy="2329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6" y="0"/>
            <a:ext cx="84094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 7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9" name="Rektangel 8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textruta 10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0208">
            <a:off x="6446344" y="189380"/>
            <a:ext cx="3054102" cy="42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4590661" y="1007706"/>
            <a:ext cx="177282" cy="363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3427445" y="4192555"/>
            <a:ext cx="177282" cy="363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1548">
            <a:off x="4909995" y="2475563"/>
            <a:ext cx="2924747" cy="4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34" y="3194765"/>
            <a:ext cx="2956054" cy="87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74" y="559838"/>
            <a:ext cx="2930998" cy="8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ruta 2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Jämföra kostnader</a:t>
            </a:r>
          </a:p>
        </p:txBody>
      </p:sp>
      <p:grpSp>
        <p:nvGrpSpPr>
          <p:cNvPr id="29" name="Grupp 28"/>
          <p:cNvGrpSpPr/>
          <p:nvPr/>
        </p:nvGrpSpPr>
        <p:grpSpPr>
          <a:xfrm>
            <a:off x="1203649" y="4422710"/>
            <a:ext cx="945965" cy="2286680"/>
            <a:chOff x="1222311" y="4413380"/>
            <a:chExt cx="945965" cy="228668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273" y="4804585"/>
              <a:ext cx="752475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ruta 30"/>
            <p:cNvSpPr txBox="1"/>
            <p:nvPr/>
          </p:nvSpPr>
          <p:spPr>
            <a:xfrm>
              <a:off x="1222311" y="4413380"/>
              <a:ext cx="945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 smtClean="0"/>
                <a:t>Kr/</a:t>
              </a:r>
              <a:r>
                <a:rPr lang="sv-SE" sz="2400" b="1" dirty="0" err="1" smtClean="0"/>
                <a:t>m</a:t>
              </a:r>
              <a:r>
                <a:rPr lang="sv-SE" sz="2400" b="1" baseline="30000" dirty="0" err="1" smtClean="0"/>
                <a:t>2</a:t>
              </a:r>
              <a:endParaRPr lang="sv-SE" sz="2400" b="1" baseline="30000" dirty="0"/>
            </a:p>
          </p:txBody>
        </p:sp>
      </p:grpSp>
      <p:sp>
        <p:nvSpPr>
          <p:cNvPr id="23" name="Båge 22"/>
          <p:cNvSpPr/>
          <p:nvPr/>
        </p:nvSpPr>
        <p:spPr>
          <a:xfrm>
            <a:off x="5113176" y="1464906"/>
            <a:ext cx="1996751" cy="52251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Båge 32"/>
          <p:cNvSpPr/>
          <p:nvPr/>
        </p:nvSpPr>
        <p:spPr>
          <a:xfrm rot="11843670">
            <a:off x="3420841" y="4333323"/>
            <a:ext cx="2284329" cy="437218"/>
          </a:xfrm>
          <a:prstGeom prst="arc">
            <a:avLst>
              <a:gd name="adj1" fmla="val 11081749"/>
              <a:gd name="adj2" fmla="val 21058616"/>
            </a:avLst>
          </a:prstGeom>
          <a:ln w="539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Båge 33"/>
          <p:cNvSpPr/>
          <p:nvPr/>
        </p:nvSpPr>
        <p:spPr>
          <a:xfrm rot="11557853" flipV="1">
            <a:off x="3879532" y="1357269"/>
            <a:ext cx="3358067" cy="471354"/>
          </a:xfrm>
          <a:prstGeom prst="arc">
            <a:avLst>
              <a:gd name="adj1" fmla="val 10924739"/>
              <a:gd name="adj2" fmla="val 20697243"/>
            </a:avLst>
          </a:prstGeom>
          <a:ln w="539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http://freedombunker.com/wp-content/uploads/2013/04/Monopoly-hou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12" y="1680117"/>
            <a:ext cx="8044288" cy="45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 7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9" name="Rektangel 8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textruta 10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ruta 1"/>
          <p:cNvSpPr txBox="1"/>
          <p:nvPr/>
        </p:nvSpPr>
        <p:spPr>
          <a:xfrm>
            <a:off x="5151038" y="5925633"/>
            <a:ext cx="3110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Tack för uppmärksamheten!</a:t>
            </a:r>
            <a:endParaRPr lang="sv-SE" sz="2000" dirty="0"/>
          </a:p>
        </p:txBody>
      </p:sp>
      <p:sp>
        <p:nvSpPr>
          <p:cNvPr id="13" name="textruta 1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2324" y="2818770"/>
            <a:ext cx="123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Extra I</a:t>
            </a:r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6" name="Grupp 5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 smtClean="0">
                    <a:solidFill>
                      <a:schemeClr val="bg1"/>
                    </a:solidFill>
                  </a:rPr>
                  <a:t>Statens geotekniska institut</a:t>
                </a:r>
                <a:endParaRPr lang="sv-SE" sz="3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2" name="Grupp 1"/>
          <p:cNvGrpSpPr/>
          <p:nvPr/>
        </p:nvGrpSpPr>
        <p:grpSpPr>
          <a:xfrm>
            <a:off x="1150142" y="150019"/>
            <a:ext cx="7938931" cy="6015038"/>
            <a:chOff x="1150142" y="150019"/>
            <a:chExt cx="7938931" cy="6015038"/>
          </a:xfrm>
        </p:grpSpPr>
        <p:pic>
          <p:nvPicPr>
            <p:cNvPr id="12" name="Bild 5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142" y="150019"/>
              <a:ext cx="7938931" cy="6015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Ellips 12"/>
            <p:cNvSpPr/>
            <p:nvPr/>
          </p:nvSpPr>
          <p:spPr>
            <a:xfrm>
              <a:off x="5427043" y="208156"/>
              <a:ext cx="1962498" cy="1813931"/>
            </a:xfrm>
            <a:prstGeom prst="ellipse">
              <a:avLst/>
            </a:prstGeom>
            <a:noFill/>
            <a:ln w="508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4" name="textruta 13"/>
          <p:cNvSpPr txBox="1"/>
          <p:nvPr/>
        </p:nvSpPr>
        <p:spPr>
          <a:xfrm>
            <a:off x="4581053" y="6019656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sz="4000" b="1" dirty="0" smtClean="0">
                <a:solidFill>
                  <a:schemeClr val="bg1"/>
                </a:solidFill>
              </a:rPr>
              <a:t>Vad är Geokalkyl?  </a:t>
            </a:r>
          </a:p>
        </p:txBody>
      </p:sp>
      <p:sp>
        <p:nvSpPr>
          <p:cNvPr id="11" name="textruta 10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6" name="Grupp 5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 smtClean="0">
                    <a:solidFill>
                      <a:schemeClr val="bg1"/>
                    </a:solidFill>
                  </a:rPr>
                  <a:t>Statens geotekniska institut</a:t>
                </a:r>
                <a:endParaRPr lang="sv-SE" sz="3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4" name="textruta 13"/>
          <p:cNvSpPr txBox="1"/>
          <p:nvPr/>
        </p:nvSpPr>
        <p:spPr>
          <a:xfrm>
            <a:off x="4581053" y="6019656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sz="4000" b="1" dirty="0" smtClean="0">
                <a:solidFill>
                  <a:schemeClr val="bg1"/>
                </a:solidFill>
              </a:rPr>
              <a:t>Vad behövs?  </a:t>
            </a:r>
          </a:p>
        </p:txBody>
      </p:sp>
      <p:pic>
        <p:nvPicPr>
          <p:cNvPr id="11" name="Picture 26" descr="http://www.timeactive.biz/files/gislayerex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188" y="2849877"/>
            <a:ext cx="1751529" cy="17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ruta 14"/>
          <p:cNvSpPr txBox="1"/>
          <p:nvPr/>
        </p:nvSpPr>
        <p:spPr>
          <a:xfrm>
            <a:off x="1503184" y="1400683"/>
            <a:ext cx="4716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sv-SE" sz="2400" b="1" dirty="0" smtClean="0"/>
              <a:t>Mjukvara</a:t>
            </a:r>
          </a:p>
          <a:p>
            <a:pPr fontAlgn="t"/>
            <a:endParaRPr lang="sv-SE" sz="1000" dirty="0"/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sv-SE" dirty="0" err="1"/>
              <a:t>ArcGIS</a:t>
            </a:r>
            <a:r>
              <a:rPr lang="sv-SE" dirty="0"/>
              <a:t> </a:t>
            </a:r>
            <a:r>
              <a:rPr lang="sv-SE" dirty="0" smtClean="0"/>
              <a:t>Desktop 10.2</a:t>
            </a:r>
            <a:endParaRPr lang="sv-SE" dirty="0"/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sv-SE" dirty="0" err="1"/>
              <a:t>ArcGIS</a:t>
            </a:r>
            <a:r>
              <a:rPr lang="sv-SE" dirty="0"/>
              <a:t> tillägg </a:t>
            </a:r>
            <a:r>
              <a:rPr lang="sv-SE" dirty="0" err="1" smtClean="0"/>
              <a:t>3D-analyst</a:t>
            </a:r>
            <a:r>
              <a:rPr lang="sv-SE" dirty="0" smtClean="0"/>
              <a:t> 10.2</a:t>
            </a:r>
            <a:endParaRPr lang="sv-SE" dirty="0"/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sv-SE" dirty="0"/>
              <a:t>Microsoft </a:t>
            </a:r>
            <a:r>
              <a:rPr lang="sv-SE" dirty="0" smtClean="0"/>
              <a:t>Excel 2010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1523197" y="2974200"/>
            <a:ext cx="6162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400" b="1" dirty="0" err="1" smtClean="0"/>
              <a:t>Underlag</a:t>
            </a:r>
            <a:endParaRPr lang="en-US" sz="2400" b="1" dirty="0" smtClean="0"/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en-US" dirty="0" err="1" smtClean="0"/>
              <a:t>GSD-Höjddata</a:t>
            </a:r>
            <a:r>
              <a:rPr lang="en-US" dirty="0"/>
              <a:t>, </a:t>
            </a:r>
            <a:r>
              <a:rPr lang="en-US" dirty="0" smtClean="0"/>
              <a:t>grid 2+ .</a:t>
            </a:r>
            <a:r>
              <a:rPr lang="en-US" dirty="0" err="1" smtClean="0"/>
              <a:t>asc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esri</a:t>
            </a:r>
            <a:r>
              <a:rPr lang="en-US" dirty="0" smtClean="0"/>
              <a:t>-grid (</a:t>
            </a:r>
            <a:r>
              <a:rPr lang="en-US" dirty="0" err="1" smtClean="0"/>
              <a:t>Lantmäteriet</a:t>
            </a:r>
            <a:r>
              <a:rPr lang="en-US" dirty="0" smtClean="0"/>
              <a:t>)</a:t>
            </a:r>
            <a:endParaRPr lang="sv-SE" dirty="0"/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en-US" dirty="0" err="1" smtClean="0"/>
              <a:t>Jordartskartan</a:t>
            </a:r>
            <a:r>
              <a:rPr lang="en-US" dirty="0" smtClean="0"/>
              <a:t> (</a:t>
            </a:r>
            <a:r>
              <a:rPr lang="en-US" dirty="0" err="1" smtClean="0"/>
              <a:t>1:25k-1:100k</a:t>
            </a:r>
            <a:r>
              <a:rPr lang="en-US" dirty="0" smtClean="0"/>
              <a:t>), </a:t>
            </a:r>
            <a:r>
              <a:rPr lang="en-US" dirty="0" err="1" smtClean="0"/>
              <a:t>shp</a:t>
            </a:r>
            <a:r>
              <a:rPr lang="en-US" dirty="0" smtClean="0"/>
              <a:t>-format (</a:t>
            </a:r>
            <a:r>
              <a:rPr lang="en-US" dirty="0" err="1" smtClean="0"/>
              <a:t>SGU</a:t>
            </a:r>
            <a:r>
              <a:rPr lang="en-US" dirty="0" smtClean="0"/>
              <a:t>)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1548600" y="4132630"/>
            <a:ext cx="6162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400" b="1" dirty="0" err="1" smtClean="0"/>
              <a:t>Indata</a:t>
            </a:r>
            <a:r>
              <a:rPr lang="en-US" sz="2400" b="1" dirty="0" smtClean="0"/>
              <a:t> </a:t>
            </a: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en-US" dirty="0" err="1" smtClean="0"/>
              <a:t>Byggnader</a:t>
            </a:r>
            <a:r>
              <a:rPr lang="en-US" dirty="0" smtClean="0"/>
              <a:t>, 3D-</a:t>
            </a:r>
            <a:r>
              <a:rPr lang="en-US" dirty="0" err="1" smtClean="0"/>
              <a:t>geometrier</a:t>
            </a:r>
            <a:r>
              <a:rPr lang="en-US" dirty="0" smtClean="0"/>
              <a:t> + </a:t>
            </a:r>
            <a:r>
              <a:rPr lang="en-US" i="1" dirty="0" err="1" smtClean="0"/>
              <a:t>attribut</a:t>
            </a:r>
            <a:r>
              <a:rPr lang="en-US" dirty="0" smtClean="0"/>
              <a:t>, </a:t>
            </a:r>
            <a:r>
              <a:rPr lang="en-US" dirty="0" err="1" smtClean="0"/>
              <a:t>shp</a:t>
            </a:r>
            <a:r>
              <a:rPr lang="en-US" dirty="0" smtClean="0"/>
              <a:t>-format</a:t>
            </a: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en-US" dirty="0" err="1" smtClean="0"/>
              <a:t>Hårdgjorda</a:t>
            </a:r>
            <a:r>
              <a:rPr lang="en-US" dirty="0" smtClean="0"/>
              <a:t> </a:t>
            </a:r>
            <a:r>
              <a:rPr lang="en-US" dirty="0" err="1" smtClean="0"/>
              <a:t>ytor</a:t>
            </a:r>
            <a:r>
              <a:rPr lang="en-US" dirty="0" smtClean="0"/>
              <a:t>, 3D-</a:t>
            </a:r>
            <a:r>
              <a:rPr lang="en-US" dirty="0" err="1" smtClean="0"/>
              <a:t>geometrier</a:t>
            </a:r>
            <a:r>
              <a:rPr lang="en-US" dirty="0" smtClean="0"/>
              <a:t>, </a:t>
            </a:r>
            <a:r>
              <a:rPr lang="en-US" dirty="0" err="1" smtClean="0"/>
              <a:t>shp</a:t>
            </a:r>
            <a:r>
              <a:rPr lang="en-US" dirty="0" smtClean="0"/>
              <a:t>-format</a:t>
            </a: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en-US" dirty="0" err="1" smtClean="0"/>
              <a:t>Grönytor</a:t>
            </a:r>
            <a:r>
              <a:rPr lang="en-US" dirty="0" smtClean="0"/>
              <a:t>, 3D-</a:t>
            </a:r>
            <a:r>
              <a:rPr lang="en-US" dirty="0" err="1" smtClean="0"/>
              <a:t>geometrier</a:t>
            </a:r>
            <a:r>
              <a:rPr lang="en-US" dirty="0" smtClean="0"/>
              <a:t>, </a:t>
            </a:r>
            <a:r>
              <a:rPr lang="en-US" dirty="0" err="1" smtClean="0"/>
              <a:t>shp</a:t>
            </a:r>
            <a:r>
              <a:rPr lang="en-US" dirty="0" smtClean="0"/>
              <a:t>-format</a:t>
            </a: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en-US" dirty="0" err="1" smtClean="0"/>
              <a:t>Områdesbegränsning</a:t>
            </a:r>
            <a:r>
              <a:rPr lang="en-US" dirty="0" smtClean="0"/>
              <a:t>, </a:t>
            </a:r>
            <a:r>
              <a:rPr lang="en-US" dirty="0" err="1" smtClean="0"/>
              <a:t>2D-geometri</a:t>
            </a:r>
            <a:r>
              <a:rPr lang="en-US" dirty="0" smtClean="0"/>
              <a:t> (plan)</a:t>
            </a: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Kostnad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klimatanpassningsåtgärd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och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eller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sanering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7527401" y="1619047"/>
            <a:ext cx="1389890" cy="1199724"/>
            <a:chOff x="5345234" y="285343"/>
            <a:chExt cx="1999993" cy="1950244"/>
          </a:xfrm>
        </p:grpSpPr>
        <p:pic>
          <p:nvPicPr>
            <p:cNvPr id="19" name="Picture 22" descr="http://www.tenweb.se/hemsida/rsk/d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234" y="285343"/>
              <a:ext cx="1314193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7" descr="C:\Users\jimhed\AppData\Local\Microsoft\Windows\Temporary Internet Files\Content.IE5\ZK48Y84B\MC900431642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614" y="763974"/>
              <a:ext cx="1471613" cy="147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ruta 20"/>
          <p:cNvSpPr txBox="1"/>
          <p:nvPr/>
        </p:nvSpPr>
        <p:spPr>
          <a:xfrm>
            <a:off x="1545374" y="297365"/>
            <a:ext cx="7241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2400" b="1" dirty="0" smtClean="0"/>
              <a:t>Kompetens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v-SE" dirty="0" smtClean="0"/>
              <a:t>En geotekniker (helst med erfarenhet </a:t>
            </a:r>
            <a:r>
              <a:rPr lang="sv-SE" dirty="0"/>
              <a:t>från </a:t>
            </a:r>
            <a:r>
              <a:rPr lang="sv-SE" dirty="0" smtClean="0"/>
              <a:t>studieområdet)</a:t>
            </a:r>
            <a:endParaRPr lang="sv-SE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v-SE" dirty="0"/>
              <a:t>En person med erfarenhet av </a:t>
            </a:r>
            <a:r>
              <a:rPr lang="sv-SE" dirty="0" err="1" smtClean="0"/>
              <a:t>ESRI</a:t>
            </a:r>
            <a:r>
              <a:rPr lang="sv-SE" dirty="0" smtClean="0"/>
              <a:t> </a:t>
            </a:r>
            <a:r>
              <a:rPr lang="sv-SE" dirty="0" err="1" smtClean="0"/>
              <a:t>ArcGIS</a:t>
            </a:r>
            <a:r>
              <a:rPr lang="sv-SE" dirty="0" smtClean="0"/>
              <a:t> Desktop</a:t>
            </a:r>
            <a:endParaRPr lang="sv-SE" dirty="0"/>
          </a:p>
        </p:txBody>
      </p:sp>
      <p:grpSp>
        <p:nvGrpSpPr>
          <p:cNvPr id="22" name="Grupp 21"/>
          <p:cNvGrpSpPr/>
          <p:nvPr/>
        </p:nvGrpSpPr>
        <p:grpSpPr>
          <a:xfrm>
            <a:off x="7859387" y="158415"/>
            <a:ext cx="816263" cy="1187166"/>
            <a:chOff x="6937552" y="240190"/>
            <a:chExt cx="816263" cy="1187166"/>
          </a:xfrm>
        </p:grpSpPr>
        <p:pic>
          <p:nvPicPr>
            <p:cNvPr id="23" name="Picture 8" descr="http://www.clker.com/cliparts/e/b/7/0/12362693641685578473ericlemerdy_man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2000"/>
                      </a14:imgEffect>
                      <a14:imgEffect>
                        <a14:brightnessContrast bright="4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107" y="240190"/>
              <a:ext cx="455708" cy="1023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www.clker.com/cliparts/e/b/7/0/12362693641685578473ericlemerdy_man.svg.hi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552" y="341681"/>
              <a:ext cx="483336" cy="1085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97" y="4729340"/>
            <a:ext cx="2134877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ruta 25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6" name="Grupp 5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 smtClean="0">
                    <a:solidFill>
                      <a:schemeClr val="bg1"/>
                    </a:solidFill>
                  </a:rPr>
                  <a:t>Statens geotekniska institut</a:t>
                </a:r>
                <a:endParaRPr lang="sv-SE" sz="3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2" name="Grupp 1"/>
          <p:cNvGrpSpPr/>
          <p:nvPr/>
        </p:nvGrpSpPr>
        <p:grpSpPr>
          <a:xfrm>
            <a:off x="1150142" y="150019"/>
            <a:ext cx="7938931" cy="6015038"/>
            <a:chOff x="1150142" y="150019"/>
            <a:chExt cx="7938931" cy="6015038"/>
          </a:xfrm>
        </p:grpSpPr>
        <p:pic>
          <p:nvPicPr>
            <p:cNvPr id="12" name="Bild 5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142" y="150019"/>
              <a:ext cx="7938931" cy="6015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Ellips 12"/>
            <p:cNvSpPr/>
            <p:nvPr/>
          </p:nvSpPr>
          <p:spPr>
            <a:xfrm>
              <a:off x="4296427" y="2229633"/>
              <a:ext cx="1415441" cy="977030"/>
            </a:xfrm>
            <a:prstGeom prst="ellipse">
              <a:avLst/>
            </a:prstGeom>
            <a:noFill/>
            <a:ln w="508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4" name="textruta 13"/>
          <p:cNvSpPr txBox="1"/>
          <p:nvPr/>
        </p:nvSpPr>
        <p:spPr>
          <a:xfrm>
            <a:off x="4581053" y="6019656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sz="4000" b="1" dirty="0" smtClean="0">
                <a:solidFill>
                  <a:schemeClr val="bg1"/>
                </a:solidFill>
              </a:rPr>
              <a:t>Vad gör Geokalkyl?  </a:t>
            </a:r>
          </a:p>
        </p:txBody>
      </p:sp>
      <p:sp>
        <p:nvSpPr>
          <p:cNvPr id="11" name="textruta 10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jimhed\__MODELLER\yEd\15470_Geokalkyl_flowchart_3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56" y="0"/>
            <a:ext cx="7771893" cy="605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 4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6" name="Grupp 5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 smtClean="0">
                    <a:solidFill>
                      <a:schemeClr val="bg1"/>
                    </a:solidFill>
                  </a:rPr>
                  <a:t>Statens geotekniska institut</a:t>
                </a:r>
                <a:endParaRPr lang="sv-SE" sz="3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4" name="textruta 13"/>
          <p:cNvSpPr txBox="1"/>
          <p:nvPr/>
        </p:nvSpPr>
        <p:spPr>
          <a:xfrm>
            <a:off x="4581053" y="6019656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sz="4000" b="1" dirty="0" smtClean="0">
                <a:solidFill>
                  <a:schemeClr val="bg1"/>
                </a:solidFill>
              </a:rPr>
              <a:t>Vad gör Geokalkyl?  </a:t>
            </a:r>
          </a:p>
        </p:txBody>
      </p:sp>
      <p:grpSp>
        <p:nvGrpSpPr>
          <p:cNvPr id="15" name="Grupp 14"/>
          <p:cNvGrpSpPr/>
          <p:nvPr/>
        </p:nvGrpSpPr>
        <p:grpSpPr>
          <a:xfrm>
            <a:off x="2023213" y="2826741"/>
            <a:ext cx="2712972" cy="2207888"/>
            <a:chOff x="1263939" y="445221"/>
            <a:chExt cx="2960438" cy="2287119"/>
          </a:xfrm>
        </p:grpSpPr>
        <p:pic>
          <p:nvPicPr>
            <p:cNvPr id="16" name="Picture 10" descr="http://public.blu.livefilestore.com/y1pWQ0SpipR7LGian97Wt1mxQhKVvEvZOOcmLljVaKHXrUVeE0g3340KvPeqX1Gmr7GYYYpFl1grekIX9Wr8nOMCA/CLIPART_OF_26972_SMJPG.jpg?psid=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939" y="445221"/>
              <a:ext cx="2960438" cy="2243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ruta 16"/>
            <p:cNvSpPr txBox="1"/>
            <p:nvPr/>
          </p:nvSpPr>
          <p:spPr>
            <a:xfrm>
              <a:off x="1805368" y="2413518"/>
              <a:ext cx="1175828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Geoteknik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  <p:sp>
          <p:nvSpPr>
            <p:cNvPr id="18" name="textruta 17"/>
            <p:cNvSpPr txBox="1"/>
            <p:nvPr/>
          </p:nvSpPr>
          <p:spPr>
            <a:xfrm>
              <a:off x="3084603" y="2207600"/>
              <a:ext cx="549606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GIS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3" name="textruta 1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sv-SE" sz="3600" b="1" dirty="0" smtClean="0">
                <a:solidFill>
                  <a:schemeClr val="accent1"/>
                </a:solidFill>
                <a:latin typeface="+mn-lt"/>
              </a:rPr>
              <a:t>Uppdraget</a:t>
            </a:r>
            <a:endParaRPr lang="sv-SE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672" y="1484784"/>
            <a:ext cx="6768752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smtClean="0"/>
              <a:t>Utveckla ett geokalkylsystem för planering och kostnadsbedömning som kopplas till BIM-byggnadsinformationsmodellering.</a:t>
            </a:r>
          </a:p>
          <a:p>
            <a:pPr marL="0" indent="0">
              <a:buNone/>
            </a:pPr>
            <a:r>
              <a:rPr lang="sv-SE" smtClean="0"/>
              <a:t/>
            </a:r>
            <a:br>
              <a:rPr lang="sv-SE" smtClean="0"/>
            </a:br>
            <a:r>
              <a:rPr lang="sv-SE" smtClean="0"/>
              <a:t>…översiktligt </a:t>
            </a:r>
            <a:r>
              <a:rPr lang="sv-SE" dirty="0" smtClean="0"/>
              <a:t>kunna bedöma kostnaden för grundläggning, schaktningsarbeten, konstbyggnader och eventuella förstärknings-, anpassnings- eller efterbehandlingsåtgärder.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5" name="Grupp 4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 smtClean="0">
                    <a:solidFill>
                      <a:schemeClr val="bg1"/>
                    </a:solidFill>
                  </a:rPr>
                  <a:t>Statens geotekniska institut</a:t>
                </a:r>
                <a:endParaRPr lang="sv-SE" sz="3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9" name="textruta 8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6" name="Grupp 5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 smtClean="0">
                    <a:solidFill>
                      <a:schemeClr val="bg1"/>
                    </a:solidFill>
                  </a:rPr>
                  <a:t>Statens geotekniska institut</a:t>
                </a:r>
                <a:endParaRPr lang="sv-SE" sz="3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4" name="textruta 13"/>
          <p:cNvSpPr txBox="1"/>
          <p:nvPr/>
        </p:nvSpPr>
        <p:spPr>
          <a:xfrm>
            <a:off x="2427317" y="6019656"/>
            <a:ext cx="6716684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mtClean="0">
                <a:solidFill>
                  <a:schemeClr val="bg1"/>
                </a:solidFill>
              </a:rPr>
              <a:t> </a:t>
            </a:r>
            <a:r>
              <a:rPr lang="sv-SE" sz="4000" b="1" smtClean="0">
                <a:solidFill>
                  <a:schemeClr val="bg1"/>
                </a:solidFill>
              </a:rPr>
              <a:t>Geotekniska terrängklasser?  </a:t>
            </a:r>
            <a:endParaRPr lang="sv-SE" sz="40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49" y="274319"/>
            <a:ext cx="7997251" cy="56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grpSp>
          <p:nvGrpSpPr>
            <p:cNvPr id="6" name="Grupp 5"/>
            <p:cNvGrpSpPr/>
            <p:nvPr/>
          </p:nvGrpSpPr>
          <p:grpSpPr>
            <a:xfrm>
              <a:off x="0" y="0"/>
              <a:ext cx="1132114" cy="6858000"/>
              <a:chOff x="0" y="0"/>
              <a:chExt cx="1132114" cy="6858000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0" y="0"/>
                <a:ext cx="1132114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 rot="16200000">
                <a:off x="-2129490" y="2599448"/>
                <a:ext cx="5488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3600" dirty="0" smtClean="0">
                    <a:solidFill>
                      <a:schemeClr val="bg1"/>
                    </a:solidFill>
                  </a:rPr>
                  <a:t>Statens geotekniska institut</a:t>
                </a:r>
                <a:endParaRPr lang="sv-SE" sz="3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4" name="textruta 13"/>
          <p:cNvSpPr txBox="1"/>
          <p:nvPr/>
        </p:nvSpPr>
        <p:spPr>
          <a:xfrm>
            <a:off x="2427317" y="6019656"/>
            <a:ext cx="6716684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mtClean="0">
                <a:solidFill>
                  <a:schemeClr val="bg1"/>
                </a:solidFill>
              </a:rPr>
              <a:t> </a:t>
            </a:r>
            <a:r>
              <a:rPr lang="sv-SE" sz="4000" b="1" smtClean="0">
                <a:solidFill>
                  <a:schemeClr val="bg1"/>
                </a:solidFill>
              </a:rPr>
              <a:t>Ingående poster?  </a:t>
            </a:r>
            <a:endParaRPr lang="sv-SE" sz="4000" b="1" dirty="0" smtClean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5926975" y="0"/>
            <a:ext cx="321702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700"/>
              <a:t>De </a:t>
            </a:r>
            <a:r>
              <a:rPr lang="sv-SE" sz="1700" smtClean="0"/>
              <a:t>á-priser </a:t>
            </a:r>
            <a:r>
              <a:rPr lang="sv-SE" sz="1700"/>
              <a:t>som </a:t>
            </a:r>
            <a:r>
              <a:rPr lang="sv-SE" sz="1700" smtClean="0"/>
              <a:t>används </a:t>
            </a:r>
            <a:r>
              <a:rPr lang="sv-SE" sz="1700"/>
              <a:t>är </a:t>
            </a:r>
            <a:r>
              <a:rPr lang="sv-SE" sz="1700" smtClean="0"/>
              <a:t>schablonkostnader </a:t>
            </a:r>
            <a:r>
              <a:rPr lang="sv-SE" sz="1700"/>
              <a:t>vilka omfattar materialkostnad </a:t>
            </a:r>
            <a:r>
              <a:rPr lang="sv-SE" sz="1700" smtClean="0"/>
              <a:t>och komplett </a:t>
            </a:r>
            <a:r>
              <a:rPr lang="sv-SE" sz="1700"/>
              <a:t>arbetsmoment inklusive omkostnader och </a:t>
            </a:r>
            <a:r>
              <a:rPr lang="sv-SE" sz="1700" smtClean="0"/>
              <a:t>entreprenörsarvode.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v-SE" sz="170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700"/>
              <a:t>För posterna ”Schakt/Fyll” samt ”Urgrävning” antas att schaktmassorna inte kan hanteras (eller </a:t>
            </a:r>
            <a:r>
              <a:rPr lang="sv-SE" sz="1700" smtClean="0"/>
              <a:t>nyttiggöras) inom </a:t>
            </a:r>
            <a:r>
              <a:rPr lang="sv-SE" sz="1700"/>
              <a:t>arbetsområdet och att schaktmassor måste </a:t>
            </a:r>
            <a:r>
              <a:rPr lang="sv-SE" sz="1700" smtClean="0"/>
              <a:t>trans-porteras </a:t>
            </a:r>
            <a:r>
              <a:rPr lang="sv-SE" sz="1700"/>
              <a:t>till extern tipp samt att </a:t>
            </a:r>
            <a:r>
              <a:rPr lang="sv-SE" sz="1700" smtClean="0"/>
              <a:t>fyllnadsmassorna måste </a:t>
            </a:r>
            <a:r>
              <a:rPr lang="sv-SE" sz="1700"/>
              <a:t>anskaffas från ett externt upplag. </a:t>
            </a:r>
            <a:endParaRPr lang="sv-SE" sz="170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v-SE" sz="170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700" smtClean="0"/>
              <a:t>Kostnadsposten </a:t>
            </a:r>
            <a:r>
              <a:rPr lang="sv-SE" sz="1700"/>
              <a:t>omfattar inte kostnaden för transport </a:t>
            </a:r>
            <a:r>
              <a:rPr lang="sv-SE" sz="1700" smtClean="0"/>
              <a:t>av massor </a:t>
            </a:r>
            <a:r>
              <a:rPr lang="sv-SE" sz="1700"/>
              <a:t>till/från arbetsområdet.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40" y="1"/>
            <a:ext cx="4711535" cy="589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952324" y="2818770"/>
            <a:ext cx="1334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Extra II</a:t>
            </a:r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8" name="Rektangel 17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" name="textruta 19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6219432" y="158698"/>
            <a:ext cx="2712972" cy="2207888"/>
            <a:chOff x="1263939" y="445221"/>
            <a:chExt cx="2960438" cy="2287119"/>
          </a:xfrm>
        </p:grpSpPr>
        <p:pic>
          <p:nvPicPr>
            <p:cNvPr id="25610" name="Picture 10" descr="http://public.blu.livefilestore.com/y1pWQ0SpipR7LGian97Wt1mxQhKVvEvZOOcmLljVaKHXrUVeE0g3340KvPeqX1Gmr7GYYYpFl1grekIX9Wr8nOMCA/CLIPART_OF_26972_SMJPG.jpg?psid=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939" y="445221"/>
              <a:ext cx="2960438" cy="2243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ruta 3"/>
            <p:cNvSpPr txBox="1"/>
            <p:nvPr/>
          </p:nvSpPr>
          <p:spPr>
            <a:xfrm>
              <a:off x="1805368" y="2413518"/>
              <a:ext cx="1175828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Geoteknik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3084603" y="2207600"/>
              <a:ext cx="549606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GIS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5092391" y="282498"/>
            <a:ext cx="2671315" cy="5605346"/>
            <a:chOff x="4824761" y="252761"/>
            <a:chExt cx="2671315" cy="5605346"/>
          </a:xfrm>
        </p:grpSpPr>
        <p:sp>
          <p:nvSpPr>
            <p:cNvPr id="24" name="textruta 23"/>
            <p:cNvSpPr txBox="1"/>
            <p:nvPr/>
          </p:nvSpPr>
          <p:spPr>
            <a:xfrm>
              <a:off x="5189034" y="2795238"/>
              <a:ext cx="2307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800" b="1" dirty="0" smtClean="0"/>
                <a:t>4-stegsraket</a:t>
              </a:r>
              <a:endParaRPr lang="sv-SE" sz="2800" b="1" dirty="0"/>
            </a:p>
          </p:txBody>
        </p:sp>
        <p:sp>
          <p:nvSpPr>
            <p:cNvPr id="34" name="Höger klammerparentes 33"/>
            <p:cNvSpPr/>
            <p:nvPr/>
          </p:nvSpPr>
          <p:spPr>
            <a:xfrm>
              <a:off x="4824761" y="252761"/>
              <a:ext cx="275063" cy="5605346"/>
            </a:xfrm>
            <a:prstGeom prst="rightBrace">
              <a:avLst/>
            </a:prstGeom>
            <a:ln w="25400">
              <a:solidFill>
                <a:srgbClr val="0808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5" name="Rektangel med rundade hörn 34"/>
          <p:cNvSpPr/>
          <p:nvPr/>
        </p:nvSpPr>
        <p:spPr>
          <a:xfrm>
            <a:off x="3345366" y="282498"/>
            <a:ext cx="1613210" cy="86979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Förbered underlag</a:t>
            </a:r>
            <a:endParaRPr lang="sv-SE" b="1" dirty="0"/>
          </a:p>
        </p:txBody>
      </p:sp>
      <p:sp>
        <p:nvSpPr>
          <p:cNvPr id="36" name="Rektangel med rundade hörn 35"/>
          <p:cNvSpPr/>
          <p:nvPr/>
        </p:nvSpPr>
        <p:spPr>
          <a:xfrm>
            <a:off x="3349082" y="1657816"/>
            <a:ext cx="1631796" cy="91811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 förstärknings-</a:t>
            </a:r>
          </a:p>
          <a:p>
            <a:pPr algn="ctr"/>
            <a:r>
              <a:rPr lang="sv-SE" b="1" dirty="0" smtClean="0"/>
              <a:t>djup</a:t>
            </a:r>
            <a:endParaRPr lang="sv-SE" b="1" dirty="0"/>
          </a:p>
        </p:txBody>
      </p:sp>
      <p:sp>
        <p:nvSpPr>
          <p:cNvPr id="37" name="Rektangel med rundade hörn 36"/>
          <p:cNvSpPr/>
          <p:nvPr/>
        </p:nvSpPr>
        <p:spPr>
          <a:xfrm>
            <a:off x="3378816" y="4776438"/>
            <a:ext cx="1609495" cy="1118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 smtClean="0"/>
              <a:t>Kostnader/</a:t>
            </a:r>
          </a:p>
          <a:p>
            <a:pPr algn="ctr"/>
            <a:r>
              <a:rPr lang="sv-SE" b="1" dirty="0" smtClean="0"/>
              <a:t>Generera </a:t>
            </a:r>
            <a:r>
              <a:rPr lang="sv-SE" b="1" dirty="0" err="1" smtClean="0"/>
              <a:t>3D</a:t>
            </a:r>
            <a:endParaRPr lang="sv-SE" b="1" dirty="0"/>
          </a:p>
        </p:txBody>
      </p:sp>
      <p:sp>
        <p:nvSpPr>
          <p:cNvPr id="38" name="Rektangel med rundade hörn 37"/>
          <p:cNvSpPr/>
          <p:nvPr/>
        </p:nvSpPr>
        <p:spPr>
          <a:xfrm>
            <a:off x="3352799" y="3166947"/>
            <a:ext cx="1635513" cy="1018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/>
              <a:t>f</a:t>
            </a:r>
            <a:r>
              <a:rPr lang="sv-SE" b="1" dirty="0" smtClean="0"/>
              <a:t>örstärknings-metoder</a:t>
            </a:r>
            <a:endParaRPr lang="sv-SE" b="1" dirty="0"/>
          </a:p>
        </p:txBody>
      </p:sp>
      <p:cxnSp>
        <p:nvCxnSpPr>
          <p:cNvPr id="39" name="Rak pil 38"/>
          <p:cNvCxnSpPr>
            <a:stCxn id="35" idx="2"/>
            <a:endCxn id="36" idx="0"/>
          </p:cNvCxnSpPr>
          <p:nvPr/>
        </p:nvCxnSpPr>
        <p:spPr>
          <a:xfrm>
            <a:off x="4151971" y="1152294"/>
            <a:ext cx="13009" cy="50552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>
            <a:stCxn id="36" idx="2"/>
            <a:endCxn id="38" idx="0"/>
          </p:cNvCxnSpPr>
          <p:nvPr/>
        </p:nvCxnSpPr>
        <p:spPr>
          <a:xfrm>
            <a:off x="4164980" y="2575934"/>
            <a:ext cx="5576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 40"/>
          <p:cNvCxnSpPr>
            <a:stCxn id="38" idx="2"/>
            <a:endCxn id="37" idx="0"/>
          </p:cNvCxnSpPr>
          <p:nvPr/>
        </p:nvCxnSpPr>
        <p:spPr>
          <a:xfrm>
            <a:off x="4170556" y="4185425"/>
            <a:ext cx="13008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:\jimhed\15259 - Geokalkyl\png\testkörningar_illustrationer\modelbuilder_ste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70" y="2312020"/>
            <a:ext cx="6065830" cy="17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 16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8" name="Rektangel 17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" name="textruta 19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63" y="3821150"/>
            <a:ext cx="6125737" cy="24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ktangel med rundade hörn 33"/>
          <p:cNvSpPr/>
          <p:nvPr/>
        </p:nvSpPr>
        <p:spPr>
          <a:xfrm>
            <a:off x="1338147" y="230459"/>
            <a:ext cx="1613210" cy="86979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Förbered underlag</a:t>
            </a:r>
            <a:endParaRPr lang="sv-SE" b="1" dirty="0"/>
          </a:p>
        </p:txBody>
      </p:sp>
      <p:sp>
        <p:nvSpPr>
          <p:cNvPr id="35" name="Rektangel med rundade hörn 34"/>
          <p:cNvSpPr/>
          <p:nvPr/>
        </p:nvSpPr>
        <p:spPr>
          <a:xfrm>
            <a:off x="1341863" y="1605777"/>
            <a:ext cx="1631796" cy="91811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 förstärknings-</a:t>
            </a:r>
          </a:p>
          <a:p>
            <a:pPr algn="ctr"/>
            <a:r>
              <a:rPr lang="sv-SE" b="1" dirty="0" smtClean="0"/>
              <a:t>djup</a:t>
            </a:r>
            <a:endParaRPr lang="sv-SE" b="1" dirty="0"/>
          </a:p>
        </p:txBody>
      </p:sp>
      <p:sp>
        <p:nvSpPr>
          <p:cNvPr id="36" name="Rektangel med rundade hörn 35"/>
          <p:cNvSpPr/>
          <p:nvPr/>
        </p:nvSpPr>
        <p:spPr>
          <a:xfrm>
            <a:off x="1371597" y="4724399"/>
            <a:ext cx="1609495" cy="1118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 smtClean="0"/>
              <a:t>Kostnader/</a:t>
            </a:r>
          </a:p>
          <a:p>
            <a:pPr algn="ctr"/>
            <a:r>
              <a:rPr lang="sv-SE" b="1" dirty="0" smtClean="0"/>
              <a:t>Generera </a:t>
            </a:r>
            <a:r>
              <a:rPr lang="sv-SE" b="1" dirty="0" err="1" smtClean="0"/>
              <a:t>3D</a:t>
            </a:r>
            <a:endParaRPr lang="sv-SE" b="1" dirty="0"/>
          </a:p>
        </p:txBody>
      </p:sp>
      <p:sp>
        <p:nvSpPr>
          <p:cNvPr id="37" name="Rektangel med rundade hörn 36"/>
          <p:cNvSpPr/>
          <p:nvPr/>
        </p:nvSpPr>
        <p:spPr>
          <a:xfrm>
            <a:off x="1345580" y="3114908"/>
            <a:ext cx="1635513" cy="1018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/>
              <a:t>f</a:t>
            </a:r>
            <a:r>
              <a:rPr lang="sv-SE" b="1" dirty="0" smtClean="0"/>
              <a:t>örstärknings-metoder</a:t>
            </a:r>
            <a:endParaRPr lang="sv-SE" b="1" dirty="0"/>
          </a:p>
        </p:txBody>
      </p:sp>
      <p:cxnSp>
        <p:nvCxnSpPr>
          <p:cNvPr id="38" name="Rak pil 37"/>
          <p:cNvCxnSpPr>
            <a:stCxn id="34" idx="2"/>
            <a:endCxn id="35" idx="0"/>
          </p:cNvCxnSpPr>
          <p:nvPr/>
        </p:nvCxnSpPr>
        <p:spPr>
          <a:xfrm>
            <a:off x="2144752" y="1100255"/>
            <a:ext cx="13009" cy="50552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/>
          <p:cNvCxnSpPr>
            <a:stCxn id="35" idx="2"/>
            <a:endCxn id="37" idx="0"/>
          </p:cNvCxnSpPr>
          <p:nvPr/>
        </p:nvCxnSpPr>
        <p:spPr>
          <a:xfrm>
            <a:off x="2157761" y="2523895"/>
            <a:ext cx="5576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>
            <a:stCxn id="37" idx="2"/>
            <a:endCxn id="36" idx="0"/>
          </p:cNvCxnSpPr>
          <p:nvPr/>
        </p:nvCxnSpPr>
        <p:spPr>
          <a:xfrm>
            <a:off x="2163337" y="4133386"/>
            <a:ext cx="13008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 descr="H:\jimhed\15259 - Geokalkyl\png\testkörningar_illustrationer\modelbuilder_steg1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15" y="170987"/>
            <a:ext cx="5859780" cy="14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:\jimhed\15259 - Geokalkyl\png\testkörningar_illustrationer\modelbuilder_steg1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42" y="1941172"/>
            <a:ext cx="940435" cy="29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ruta 42"/>
          <p:cNvSpPr txBox="1"/>
          <p:nvPr/>
        </p:nvSpPr>
        <p:spPr>
          <a:xfrm>
            <a:off x="5939883" y="505522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…eller flerstegsraket</a:t>
            </a:r>
            <a:endParaRPr lang="sv-SE" dirty="0"/>
          </a:p>
        </p:txBody>
      </p:sp>
      <p:pic>
        <p:nvPicPr>
          <p:cNvPr id="25610" name="Picture 10" descr="http://public.blu.livefilestore.com/y1pWQ0SpipR7LGian97Wt1mxQhKVvEvZOOcmLljVaKHXrUVeE0g3340KvPeqX1Gmr7GYYYpFl1grekIX9Wr8nOMCA/CLIPART_OF_26972_SMJPG.jpg?psid=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99" y="1413619"/>
            <a:ext cx="2017725" cy="15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ruta 21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8" name="Rektangel 17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" name="textruta 19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6219432" y="158698"/>
            <a:ext cx="2712972" cy="2207888"/>
            <a:chOff x="1263939" y="445221"/>
            <a:chExt cx="2960438" cy="2287119"/>
          </a:xfrm>
        </p:grpSpPr>
        <p:pic>
          <p:nvPicPr>
            <p:cNvPr id="25610" name="Picture 10" descr="http://public.blu.livefilestore.com/y1pWQ0SpipR7LGian97Wt1mxQhKVvEvZOOcmLljVaKHXrUVeE0g3340KvPeqX1Gmr7GYYYpFl1grekIX9Wr8nOMCA/CLIPART_OF_26972_SMJPG.jpg?psid=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939" y="445221"/>
              <a:ext cx="2960438" cy="2243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ruta 3"/>
            <p:cNvSpPr txBox="1"/>
            <p:nvPr/>
          </p:nvSpPr>
          <p:spPr>
            <a:xfrm>
              <a:off x="1805368" y="2413518"/>
              <a:ext cx="1175828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Geoteknik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3084603" y="2207600"/>
              <a:ext cx="549606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GIS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5092391" y="282498"/>
            <a:ext cx="2671315" cy="5605346"/>
            <a:chOff x="4824761" y="252761"/>
            <a:chExt cx="2671315" cy="5605346"/>
          </a:xfrm>
        </p:grpSpPr>
        <p:sp>
          <p:nvSpPr>
            <p:cNvPr id="24" name="textruta 23"/>
            <p:cNvSpPr txBox="1"/>
            <p:nvPr/>
          </p:nvSpPr>
          <p:spPr>
            <a:xfrm>
              <a:off x="5189034" y="2795238"/>
              <a:ext cx="2307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800" b="1" dirty="0" smtClean="0"/>
                <a:t>4-stegsraket</a:t>
              </a:r>
              <a:endParaRPr lang="sv-SE" sz="2800" b="1" dirty="0"/>
            </a:p>
          </p:txBody>
        </p:sp>
        <p:sp>
          <p:nvSpPr>
            <p:cNvPr id="34" name="Höger klammerparentes 33"/>
            <p:cNvSpPr/>
            <p:nvPr/>
          </p:nvSpPr>
          <p:spPr>
            <a:xfrm>
              <a:off x="4824761" y="252761"/>
              <a:ext cx="275063" cy="5605346"/>
            </a:xfrm>
            <a:prstGeom prst="rightBrace">
              <a:avLst/>
            </a:prstGeom>
            <a:ln w="25400">
              <a:solidFill>
                <a:srgbClr val="0808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5" name="Rektangel med rundade hörn 34"/>
          <p:cNvSpPr/>
          <p:nvPr/>
        </p:nvSpPr>
        <p:spPr>
          <a:xfrm>
            <a:off x="3345366" y="282498"/>
            <a:ext cx="1613210" cy="86979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Förbered underlag</a:t>
            </a:r>
            <a:endParaRPr lang="sv-SE" b="1" dirty="0"/>
          </a:p>
        </p:txBody>
      </p:sp>
      <p:sp>
        <p:nvSpPr>
          <p:cNvPr id="36" name="Rektangel med rundade hörn 35"/>
          <p:cNvSpPr/>
          <p:nvPr/>
        </p:nvSpPr>
        <p:spPr>
          <a:xfrm>
            <a:off x="3349082" y="1657816"/>
            <a:ext cx="1631796" cy="91811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 förstärknings-</a:t>
            </a:r>
          </a:p>
          <a:p>
            <a:pPr algn="ctr"/>
            <a:r>
              <a:rPr lang="sv-SE" b="1" dirty="0" smtClean="0"/>
              <a:t>djup</a:t>
            </a:r>
            <a:endParaRPr lang="sv-SE" b="1" dirty="0"/>
          </a:p>
        </p:txBody>
      </p:sp>
      <p:sp>
        <p:nvSpPr>
          <p:cNvPr id="37" name="Rektangel med rundade hörn 36"/>
          <p:cNvSpPr/>
          <p:nvPr/>
        </p:nvSpPr>
        <p:spPr>
          <a:xfrm>
            <a:off x="3378816" y="4776438"/>
            <a:ext cx="1609495" cy="1118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 smtClean="0"/>
              <a:t>Kostnader/</a:t>
            </a:r>
          </a:p>
          <a:p>
            <a:pPr algn="ctr"/>
            <a:r>
              <a:rPr lang="sv-SE" b="1" dirty="0" smtClean="0"/>
              <a:t>Generera </a:t>
            </a:r>
            <a:r>
              <a:rPr lang="sv-SE" b="1" dirty="0" err="1" smtClean="0"/>
              <a:t>3D</a:t>
            </a:r>
            <a:endParaRPr lang="sv-SE" b="1" dirty="0"/>
          </a:p>
        </p:txBody>
      </p:sp>
      <p:sp>
        <p:nvSpPr>
          <p:cNvPr id="38" name="Rektangel med rundade hörn 37"/>
          <p:cNvSpPr/>
          <p:nvPr/>
        </p:nvSpPr>
        <p:spPr>
          <a:xfrm>
            <a:off x="3352799" y="3166947"/>
            <a:ext cx="1635513" cy="1018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/>
              <a:t>f</a:t>
            </a:r>
            <a:r>
              <a:rPr lang="sv-SE" b="1" dirty="0" smtClean="0"/>
              <a:t>örstärknings-metoder</a:t>
            </a:r>
            <a:endParaRPr lang="sv-SE" b="1" dirty="0"/>
          </a:p>
        </p:txBody>
      </p:sp>
      <p:cxnSp>
        <p:nvCxnSpPr>
          <p:cNvPr id="39" name="Rak pil 38"/>
          <p:cNvCxnSpPr>
            <a:stCxn id="35" idx="2"/>
            <a:endCxn id="36" idx="0"/>
          </p:cNvCxnSpPr>
          <p:nvPr/>
        </p:nvCxnSpPr>
        <p:spPr>
          <a:xfrm>
            <a:off x="4151971" y="1152294"/>
            <a:ext cx="13009" cy="50552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>
            <a:stCxn id="36" idx="2"/>
            <a:endCxn id="38" idx="0"/>
          </p:cNvCxnSpPr>
          <p:nvPr/>
        </p:nvCxnSpPr>
        <p:spPr>
          <a:xfrm>
            <a:off x="4164980" y="2575934"/>
            <a:ext cx="5576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 40"/>
          <p:cNvCxnSpPr>
            <a:stCxn id="38" idx="2"/>
            <a:endCxn id="37" idx="0"/>
          </p:cNvCxnSpPr>
          <p:nvPr/>
        </p:nvCxnSpPr>
        <p:spPr>
          <a:xfrm>
            <a:off x="4170556" y="4185425"/>
            <a:ext cx="13008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8" name="Rektangel 17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" name="textruta 19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ktangel med rundade hörn 20"/>
          <p:cNvSpPr/>
          <p:nvPr/>
        </p:nvSpPr>
        <p:spPr>
          <a:xfrm>
            <a:off x="3345366" y="282498"/>
            <a:ext cx="1613210" cy="86979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Förbered underlag för</a:t>
            </a:r>
          </a:p>
          <a:p>
            <a:pPr algn="ctr"/>
            <a:r>
              <a:rPr lang="sv-SE" b="1" dirty="0" smtClean="0"/>
              <a:t>tolkning</a:t>
            </a:r>
            <a:endParaRPr lang="sv-SE" b="1" dirty="0"/>
          </a:p>
        </p:txBody>
      </p:sp>
      <p:sp>
        <p:nvSpPr>
          <p:cNvPr id="24" name="Rektangel med rundade hörn 23"/>
          <p:cNvSpPr/>
          <p:nvPr/>
        </p:nvSpPr>
        <p:spPr>
          <a:xfrm>
            <a:off x="3349082" y="1657816"/>
            <a:ext cx="1631796" cy="91811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 förstärknings-</a:t>
            </a:r>
          </a:p>
          <a:p>
            <a:pPr algn="ctr"/>
            <a:r>
              <a:rPr lang="sv-SE" b="1" dirty="0" smtClean="0"/>
              <a:t>djup</a:t>
            </a:r>
            <a:endParaRPr lang="sv-SE" b="1" dirty="0"/>
          </a:p>
        </p:txBody>
      </p:sp>
      <p:sp>
        <p:nvSpPr>
          <p:cNvPr id="34" name="Rektangel med rundade hörn 33"/>
          <p:cNvSpPr/>
          <p:nvPr/>
        </p:nvSpPr>
        <p:spPr>
          <a:xfrm>
            <a:off x="3378816" y="4776438"/>
            <a:ext cx="1609495" cy="1118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 smtClean="0"/>
              <a:t>Kostnader/</a:t>
            </a:r>
          </a:p>
          <a:p>
            <a:pPr algn="ctr"/>
            <a:r>
              <a:rPr lang="sv-SE" b="1" dirty="0" smtClean="0"/>
              <a:t>Generera </a:t>
            </a:r>
            <a:r>
              <a:rPr lang="sv-SE" b="1" dirty="0" err="1" smtClean="0"/>
              <a:t>3D</a:t>
            </a:r>
            <a:endParaRPr lang="sv-SE" b="1" dirty="0"/>
          </a:p>
        </p:txBody>
      </p:sp>
      <p:sp>
        <p:nvSpPr>
          <p:cNvPr id="35" name="Rektangel med rundade hörn 34"/>
          <p:cNvSpPr/>
          <p:nvPr/>
        </p:nvSpPr>
        <p:spPr>
          <a:xfrm>
            <a:off x="3352799" y="3166947"/>
            <a:ext cx="1635513" cy="1018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/>
              <a:t>f</a:t>
            </a:r>
            <a:r>
              <a:rPr lang="sv-SE" b="1" dirty="0" smtClean="0"/>
              <a:t>örstärknings-metoder</a:t>
            </a:r>
            <a:endParaRPr lang="sv-SE" b="1" dirty="0"/>
          </a:p>
        </p:txBody>
      </p:sp>
      <p:cxnSp>
        <p:nvCxnSpPr>
          <p:cNvPr id="36" name="Rak pil 35"/>
          <p:cNvCxnSpPr>
            <a:stCxn id="21" idx="2"/>
            <a:endCxn id="24" idx="0"/>
          </p:cNvCxnSpPr>
          <p:nvPr/>
        </p:nvCxnSpPr>
        <p:spPr>
          <a:xfrm>
            <a:off x="4151971" y="1152294"/>
            <a:ext cx="13009" cy="50552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 36"/>
          <p:cNvCxnSpPr>
            <a:stCxn id="24" idx="2"/>
            <a:endCxn id="35" idx="0"/>
          </p:cNvCxnSpPr>
          <p:nvPr/>
        </p:nvCxnSpPr>
        <p:spPr>
          <a:xfrm>
            <a:off x="4164980" y="2575934"/>
            <a:ext cx="5576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>
            <a:stCxn id="35" idx="2"/>
            <a:endCxn id="34" idx="0"/>
          </p:cNvCxnSpPr>
          <p:nvPr/>
        </p:nvCxnSpPr>
        <p:spPr>
          <a:xfrm>
            <a:off x="4170556" y="4185425"/>
            <a:ext cx="13008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/>
          <p:cNvCxnSpPr>
            <a:endCxn id="21" idx="1"/>
          </p:cNvCxnSpPr>
          <p:nvPr/>
        </p:nvCxnSpPr>
        <p:spPr>
          <a:xfrm>
            <a:off x="2891883" y="713678"/>
            <a:ext cx="453483" cy="3718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Bildobjekt 39"/>
          <p:cNvPicPr/>
          <p:nvPr/>
        </p:nvPicPr>
        <p:blipFill>
          <a:blip r:embed="rId3"/>
          <a:stretch>
            <a:fillRect/>
          </a:stretch>
        </p:blipFill>
        <p:spPr>
          <a:xfrm>
            <a:off x="1226634" y="111510"/>
            <a:ext cx="1888273" cy="13530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Grupp 40"/>
          <p:cNvGrpSpPr/>
          <p:nvPr/>
        </p:nvGrpSpPr>
        <p:grpSpPr>
          <a:xfrm>
            <a:off x="6219432" y="158698"/>
            <a:ext cx="2712972" cy="2207888"/>
            <a:chOff x="1263939" y="445221"/>
            <a:chExt cx="2960438" cy="2287119"/>
          </a:xfrm>
        </p:grpSpPr>
        <p:pic>
          <p:nvPicPr>
            <p:cNvPr id="42" name="Picture 10" descr="http://public.blu.livefilestore.com/y1pWQ0SpipR7LGian97Wt1mxQhKVvEvZOOcmLljVaKHXrUVeE0g3340KvPeqX1Gmr7GYYYpFl1grekIX9Wr8nOMCA/CLIPART_OF_26972_SMJPG.jpg?psid=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939" y="445221"/>
              <a:ext cx="2960438" cy="2243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ruta 42"/>
            <p:cNvSpPr txBox="1"/>
            <p:nvPr/>
          </p:nvSpPr>
          <p:spPr>
            <a:xfrm>
              <a:off x="1805368" y="2413518"/>
              <a:ext cx="1175828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Geoteknik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  <p:sp>
          <p:nvSpPr>
            <p:cNvPr id="44" name="textruta 43"/>
            <p:cNvSpPr txBox="1"/>
            <p:nvPr/>
          </p:nvSpPr>
          <p:spPr>
            <a:xfrm>
              <a:off x="3084603" y="2207600"/>
              <a:ext cx="549606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GIS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2" name="textruta 21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8" name="Rektangel 17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" name="textruta 19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ktangel med rundade hörn 20"/>
          <p:cNvSpPr/>
          <p:nvPr/>
        </p:nvSpPr>
        <p:spPr>
          <a:xfrm>
            <a:off x="3345366" y="282498"/>
            <a:ext cx="1613210" cy="86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Förbered underlag</a:t>
            </a:r>
            <a:endParaRPr lang="sv-SE" b="1" dirty="0"/>
          </a:p>
        </p:txBody>
      </p:sp>
      <p:sp>
        <p:nvSpPr>
          <p:cNvPr id="24" name="Rektangel med rundade hörn 23"/>
          <p:cNvSpPr/>
          <p:nvPr/>
        </p:nvSpPr>
        <p:spPr>
          <a:xfrm>
            <a:off x="3349082" y="1657816"/>
            <a:ext cx="1631796" cy="918118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 förstärknings-</a:t>
            </a:r>
          </a:p>
          <a:p>
            <a:pPr algn="ctr"/>
            <a:r>
              <a:rPr lang="sv-SE" b="1" dirty="0" smtClean="0"/>
              <a:t>djup</a:t>
            </a:r>
            <a:endParaRPr lang="sv-SE" b="1" dirty="0"/>
          </a:p>
        </p:txBody>
      </p:sp>
      <p:sp>
        <p:nvSpPr>
          <p:cNvPr id="34" name="Rektangel med rundade hörn 33"/>
          <p:cNvSpPr/>
          <p:nvPr/>
        </p:nvSpPr>
        <p:spPr>
          <a:xfrm>
            <a:off x="3378816" y="4776438"/>
            <a:ext cx="1609495" cy="1118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 smtClean="0"/>
              <a:t>Kostnader/</a:t>
            </a:r>
          </a:p>
          <a:p>
            <a:pPr algn="ctr"/>
            <a:r>
              <a:rPr lang="sv-SE" b="1" dirty="0" smtClean="0"/>
              <a:t>Generera </a:t>
            </a:r>
            <a:r>
              <a:rPr lang="sv-SE" b="1" dirty="0" err="1" smtClean="0"/>
              <a:t>3D</a:t>
            </a:r>
            <a:endParaRPr lang="sv-SE" b="1" dirty="0"/>
          </a:p>
        </p:txBody>
      </p:sp>
      <p:sp>
        <p:nvSpPr>
          <p:cNvPr id="35" name="Rektangel med rundade hörn 34"/>
          <p:cNvSpPr/>
          <p:nvPr/>
        </p:nvSpPr>
        <p:spPr>
          <a:xfrm>
            <a:off x="3352799" y="3166947"/>
            <a:ext cx="1635513" cy="1018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/>
              <a:t>f</a:t>
            </a:r>
            <a:r>
              <a:rPr lang="sv-SE" b="1" dirty="0" smtClean="0"/>
              <a:t>örstärknings-metoder</a:t>
            </a:r>
            <a:endParaRPr lang="sv-SE" b="1" dirty="0"/>
          </a:p>
        </p:txBody>
      </p:sp>
      <p:cxnSp>
        <p:nvCxnSpPr>
          <p:cNvPr id="36" name="Rak pil 35"/>
          <p:cNvCxnSpPr>
            <a:stCxn id="21" idx="2"/>
            <a:endCxn id="24" idx="0"/>
          </p:cNvCxnSpPr>
          <p:nvPr/>
        </p:nvCxnSpPr>
        <p:spPr>
          <a:xfrm>
            <a:off x="4151971" y="1152294"/>
            <a:ext cx="13009" cy="50552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 36"/>
          <p:cNvCxnSpPr>
            <a:stCxn id="24" idx="2"/>
            <a:endCxn id="35" idx="0"/>
          </p:cNvCxnSpPr>
          <p:nvPr/>
        </p:nvCxnSpPr>
        <p:spPr>
          <a:xfrm>
            <a:off x="4164980" y="2575934"/>
            <a:ext cx="5576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>
            <a:stCxn id="35" idx="2"/>
            <a:endCxn id="34" idx="0"/>
          </p:cNvCxnSpPr>
          <p:nvPr/>
        </p:nvCxnSpPr>
        <p:spPr>
          <a:xfrm>
            <a:off x="4170556" y="4185425"/>
            <a:ext cx="13008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ktangel med rundade hörn 38"/>
          <p:cNvSpPr/>
          <p:nvPr/>
        </p:nvSpPr>
        <p:spPr>
          <a:xfrm>
            <a:off x="1248935" y="1535153"/>
            <a:ext cx="1631796" cy="114114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smtClean="0"/>
              <a:t>Tolkning </a:t>
            </a:r>
            <a:r>
              <a:rPr lang="sv-SE" sz="1600" b="1" dirty="0" err="1" smtClean="0"/>
              <a:t>GTK</a:t>
            </a:r>
            <a:r>
              <a:rPr lang="sv-SE" sz="1600" b="1" dirty="0" smtClean="0"/>
              <a:t>: Geoteknisk klass/djup för varje jordlager</a:t>
            </a:r>
            <a:endParaRPr lang="sv-SE" sz="1600" b="1" dirty="0"/>
          </a:p>
        </p:txBody>
      </p:sp>
      <p:cxnSp>
        <p:nvCxnSpPr>
          <p:cNvPr id="40" name="Rak pil 39"/>
          <p:cNvCxnSpPr>
            <a:stCxn id="39" idx="3"/>
          </p:cNvCxnSpPr>
          <p:nvPr/>
        </p:nvCxnSpPr>
        <p:spPr>
          <a:xfrm>
            <a:off x="2880731" y="2105723"/>
            <a:ext cx="464635" cy="55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åge 40"/>
          <p:cNvSpPr/>
          <p:nvPr/>
        </p:nvSpPr>
        <p:spPr>
          <a:xfrm rot="10800000">
            <a:off x="2847278" y="2111295"/>
            <a:ext cx="1323278" cy="884666"/>
          </a:xfrm>
          <a:prstGeom prst="arc">
            <a:avLst>
              <a:gd name="adj1" fmla="val 11154225"/>
              <a:gd name="adj2" fmla="val 21267917"/>
            </a:avLst>
          </a:prstGeom>
          <a:ln w="53975" cap="rnd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2" name="Grupp 41"/>
          <p:cNvGrpSpPr/>
          <p:nvPr/>
        </p:nvGrpSpPr>
        <p:grpSpPr>
          <a:xfrm>
            <a:off x="6219432" y="158698"/>
            <a:ext cx="2712972" cy="2207888"/>
            <a:chOff x="1263939" y="445221"/>
            <a:chExt cx="2960438" cy="2287119"/>
          </a:xfrm>
        </p:grpSpPr>
        <p:pic>
          <p:nvPicPr>
            <p:cNvPr id="43" name="Picture 10" descr="http://public.blu.livefilestore.com/y1pWQ0SpipR7LGian97Wt1mxQhKVvEvZOOcmLljVaKHXrUVeE0g3340KvPeqX1Gmr7GYYYpFl1grekIX9Wr8nOMCA/CLIPART_OF_26972_SMJPG.jpg?psid=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939" y="445221"/>
              <a:ext cx="2960438" cy="2243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ruta 43"/>
            <p:cNvSpPr txBox="1"/>
            <p:nvPr/>
          </p:nvSpPr>
          <p:spPr>
            <a:xfrm>
              <a:off x="1805368" y="2413518"/>
              <a:ext cx="1175828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Geoteknik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  <p:sp>
          <p:nvSpPr>
            <p:cNvPr id="45" name="textruta 44"/>
            <p:cNvSpPr txBox="1"/>
            <p:nvPr/>
          </p:nvSpPr>
          <p:spPr>
            <a:xfrm>
              <a:off x="3084603" y="2207600"/>
              <a:ext cx="549606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GIS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46" name="Picture 2" descr="H:\jimhed\15259 - Geokalkyl\png\GTKer_lege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69" y="1447456"/>
            <a:ext cx="542925" cy="22479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k 5"/>
          <p:cNvCxnSpPr>
            <a:stCxn id="24" idx="3"/>
          </p:cNvCxnSpPr>
          <p:nvPr/>
        </p:nvCxnSpPr>
        <p:spPr>
          <a:xfrm>
            <a:off x="4980878" y="2116875"/>
            <a:ext cx="399724" cy="286259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8" name="Rektangel 17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" name="textruta 19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ktangel med rundade hörn 5"/>
          <p:cNvSpPr/>
          <p:nvPr/>
        </p:nvSpPr>
        <p:spPr>
          <a:xfrm>
            <a:off x="3345366" y="282498"/>
            <a:ext cx="1613210" cy="86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Förbered underlag</a:t>
            </a:r>
            <a:endParaRPr lang="sv-SE" b="1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3349082" y="1657816"/>
            <a:ext cx="1631796" cy="91811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 förstärknings-</a:t>
            </a:r>
          </a:p>
          <a:p>
            <a:pPr algn="ctr"/>
            <a:r>
              <a:rPr lang="sv-SE" b="1" dirty="0" smtClean="0"/>
              <a:t>djup</a:t>
            </a:r>
            <a:endParaRPr lang="sv-SE" b="1" dirty="0"/>
          </a:p>
        </p:txBody>
      </p:sp>
      <p:sp>
        <p:nvSpPr>
          <p:cNvPr id="8" name="Rektangel med rundade hörn 7"/>
          <p:cNvSpPr/>
          <p:nvPr/>
        </p:nvSpPr>
        <p:spPr>
          <a:xfrm>
            <a:off x="3378816" y="4776438"/>
            <a:ext cx="1609495" cy="1118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 smtClean="0"/>
              <a:t>Kostnader/</a:t>
            </a:r>
          </a:p>
          <a:p>
            <a:pPr algn="ctr"/>
            <a:r>
              <a:rPr lang="sv-SE" b="1" dirty="0" smtClean="0"/>
              <a:t>Generera </a:t>
            </a:r>
            <a:r>
              <a:rPr lang="sv-SE" b="1" dirty="0" err="1" smtClean="0"/>
              <a:t>3D</a:t>
            </a:r>
            <a:endParaRPr lang="sv-SE" b="1" dirty="0"/>
          </a:p>
        </p:txBody>
      </p:sp>
      <p:sp>
        <p:nvSpPr>
          <p:cNvPr id="9" name="Rektangel med rundade hörn 8"/>
          <p:cNvSpPr/>
          <p:nvPr/>
        </p:nvSpPr>
        <p:spPr>
          <a:xfrm>
            <a:off x="3352799" y="3166947"/>
            <a:ext cx="1635513" cy="1018478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/>
              <a:t>f</a:t>
            </a:r>
            <a:r>
              <a:rPr lang="sv-SE" b="1" dirty="0" smtClean="0"/>
              <a:t>örstärknings-metoder</a:t>
            </a:r>
            <a:endParaRPr lang="sv-SE" b="1" dirty="0"/>
          </a:p>
        </p:txBody>
      </p:sp>
      <p:cxnSp>
        <p:nvCxnSpPr>
          <p:cNvPr id="10" name="Rak pil 9"/>
          <p:cNvCxnSpPr>
            <a:stCxn id="6" idx="2"/>
            <a:endCxn id="7" idx="0"/>
          </p:cNvCxnSpPr>
          <p:nvPr/>
        </p:nvCxnSpPr>
        <p:spPr>
          <a:xfrm>
            <a:off x="4151971" y="1152294"/>
            <a:ext cx="13009" cy="50552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>
            <a:stCxn id="7" idx="2"/>
            <a:endCxn id="9" idx="0"/>
          </p:cNvCxnSpPr>
          <p:nvPr/>
        </p:nvCxnSpPr>
        <p:spPr>
          <a:xfrm>
            <a:off x="4164980" y="2575934"/>
            <a:ext cx="5576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>
            <a:stCxn id="9" idx="2"/>
            <a:endCxn id="8" idx="0"/>
          </p:cNvCxnSpPr>
          <p:nvPr/>
        </p:nvCxnSpPr>
        <p:spPr>
          <a:xfrm>
            <a:off x="4170556" y="4185425"/>
            <a:ext cx="13008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objekt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226634" y="3048000"/>
            <a:ext cx="1747025" cy="12563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127000" dir="2700000" algn="tl" rotWithShape="0">
              <a:prstClr val="black">
                <a:alpha val="65000"/>
              </a:prstClr>
            </a:outerShdw>
          </a:effectLst>
        </p:spPr>
      </p:pic>
      <p:cxnSp>
        <p:nvCxnSpPr>
          <p:cNvPr id="14" name="Rak pil 13"/>
          <p:cNvCxnSpPr>
            <a:stCxn id="13" idx="3"/>
            <a:endCxn id="9" idx="1"/>
          </p:cNvCxnSpPr>
          <p:nvPr/>
        </p:nvCxnSpPr>
        <p:spPr>
          <a:xfrm>
            <a:off x="2973659" y="3676186"/>
            <a:ext cx="37914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1199995" y="2701044"/>
            <a:ext cx="163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Vilkorsmatriser</a:t>
            </a:r>
            <a:endParaRPr lang="sv-SE" b="1" dirty="0"/>
          </a:p>
        </p:txBody>
      </p:sp>
      <p:sp>
        <p:nvSpPr>
          <p:cNvPr id="2" name="Bildtext 1(accentstreck) 1"/>
          <p:cNvSpPr/>
          <p:nvPr/>
        </p:nvSpPr>
        <p:spPr>
          <a:xfrm>
            <a:off x="5743339" y="3022811"/>
            <a:ext cx="1813685" cy="1088211"/>
          </a:xfrm>
          <a:prstGeom prst="accentCallout1">
            <a:avLst>
              <a:gd name="adj1" fmla="val 18750"/>
              <a:gd name="adj2" fmla="val -8333"/>
              <a:gd name="adj3" fmla="val 52083"/>
              <a:gd name="adj4" fmla="val -39166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rgbClr val="FF6600"/>
                </a:solidFill>
              </a:rPr>
              <a:t>Med möjlighet</a:t>
            </a:r>
          </a:p>
          <a:p>
            <a:r>
              <a:rPr lang="sv-SE" b="1" dirty="0">
                <a:solidFill>
                  <a:srgbClr val="FF6600"/>
                </a:solidFill>
              </a:rPr>
              <a:t>att redigera </a:t>
            </a:r>
          </a:p>
          <a:p>
            <a:r>
              <a:rPr lang="sv-SE" b="1" dirty="0">
                <a:solidFill>
                  <a:srgbClr val="FF6600"/>
                </a:solidFill>
              </a:rPr>
              <a:t>förstärknings-</a:t>
            </a:r>
          </a:p>
          <a:p>
            <a:r>
              <a:rPr lang="sv-SE" b="1" dirty="0">
                <a:solidFill>
                  <a:srgbClr val="FF6600"/>
                </a:solidFill>
              </a:rPr>
              <a:t>metod</a:t>
            </a:r>
          </a:p>
        </p:txBody>
      </p:sp>
      <p:grpSp>
        <p:nvGrpSpPr>
          <p:cNvPr id="21" name="Grupp 20"/>
          <p:cNvGrpSpPr/>
          <p:nvPr/>
        </p:nvGrpSpPr>
        <p:grpSpPr>
          <a:xfrm>
            <a:off x="6219432" y="158698"/>
            <a:ext cx="2712972" cy="2207888"/>
            <a:chOff x="1263939" y="445221"/>
            <a:chExt cx="2960438" cy="2287119"/>
          </a:xfrm>
        </p:grpSpPr>
        <p:pic>
          <p:nvPicPr>
            <p:cNvPr id="22" name="Picture 10" descr="http://public.blu.livefilestore.com/y1pWQ0SpipR7LGian97Wt1mxQhKVvEvZOOcmLljVaKHXrUVeE0g3340KvPeqX1Gmr7GYYYpFl1grekIX9Wr8nOMCA/CLIPART_OF_26972_SMJPG.jpg?psid=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939" y="445221"/>
              <a:ext cx="2960438" cy="2243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ruta 22"/>
            <p:cNvSpPr txBox="1"/>
            <p:nvPr/>
          </p:nvSpPr>
          <p:spPr>
            <a:xfrm>
              <a:off x="1805368" y="2413518"/>
              <a:ext cx="1175828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Geoteknik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3084603" y="2207600"/>
              <a:ext cx="549606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GIS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5" name="textruta 24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8" name="Rektangel 17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" name="textruta 19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6219432" y="158698"/>
            <a:ext cx="2712972" cy="2207888"/>
            <a:chOff x="1263939" y="445221"/>
            <a:chExt cx="2960438" cy="2287119"/>
          </a:xfrm>
        </p:grpSpPr>
        <p:pic>
          <p:nvPicPr>
            <p:cNvPr id="7" name="Picture 10" descr="http://public.blu.livefilestore.com/y1pWQ0SpipR7LGian97Wt1mxQhKVvEvZOOcmLljVaKHXrUVeE0g3340KvPeqX1Gmr7GYYYpFl1grekIX9Wr8nOMCA/CLIPART_OF_26972_SMJPG.jpg?psid=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939" y="445221"/>
              <a:ext cx="2960438" cy="2243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/>
            <p:cNvSpPr txBox="1"/>
            <p:nvPr/>
          </p:nvSpPr>
          <p:spPr>
            <a:xfrm>
              <a:off x="1805368" y="2413518"/>
              <a:ext cx="1175828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Geoteknik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3084603" y="2207600"/>
              <a:ext cx="549606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GIS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0" name="Rektangel med rundade hörn 9"/>
          <p:cNvSpPr/>
          <p:nvPr/>
        </p:nvSpPr>
        <p:spPr>
          <a:xfrm>
            <a:off x="3345366" y="282498"/>
            <a:ext cx="1613210" cy="86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Förbered underlag</a:t>
            </a:r>
            <a:endParaRPr lang="sv-SE" b="1" dirty="0"/>
          </a:p>
        </p:txBody>
      </p:sp>
      <p:sp>
        <p:nvSpPr>
          <p:cNvPr id="11" name="Rektangel med rundade hörn 10"/>
          <p:cNvSpPr/>
          <p:nvPr/>
        </p:nvSpPr>
        <p:spPr>
          <a:xfrm>
            <a:off x="3349082" y="1657816"/>
            <a:ext cx="1631796" cy="91811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 förstärknings-</a:t>
            </a:r>
          </a:p>
          <a:p>
            <a:pPr algn="ctr"/>
            <a:r>
              <a:rPr lang="sv-SE" b="1" dirty="0" smtClean="0"/>
              <a:t>djup</a:t>
            </a:r>
            <a:endParaRPr lang="sv-SE" b="1" dirty="0"/>
          </a:p>
        </p:txBody>
      </p:sp>
      <p:sp>
        <p:nvSpPr>
          <p:cNvPr id="12" name="Rektangel med rundade hörn 11"/>
          <p:cNvSpPr/>
          <p:nvPr/>
        </p:nvSpPr>
        <p:spPr>
          <a:xfrm>
            <a:off x="3378816" y="4776438"/>
            <a:ext cx="1609495" cy="111884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 smtClean="0"/>
              <a:t>Kostnader/</a:t>
            </a:r>
          </a:p>
          <a:p>
            <a:pPr algn="ctr"/>
            <a:r>
              <a:rPr lang="sv-SE" b="1" dirty="0" smtClean="0"/>
              <a:t>Generera </a:t>
            </a:r>
            <a:r>
              <a:rPr lang="sv-SE" b="1" dirty="0" err="1" smtClean="0"/>
              <a:t>3D</a:t>
            </a:r>
            <a:endParaRPr lang="sv-SE" b="1" dirty="0"/>
          </a:p>
        </p:txBody>
      </p:sp>
      <p:sp>
        <p:nvSpPr>
          <p:cNvPr id="13" name="Rektangel med rundade hörn 12"/>
          <p:cNvSpPr/>
          <p:nvPr/>
        </p:nvSpPr>
        <p:spPr>
          <a:xfrm>
            <a:off x="3352799" y="3166947"/>
            <a:ext cx="1635513" cy="101847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Beräkna</a:t>
            </a:r>
          </a:p>
          <a:p>
            <a:pPr algn="ctr"/>
            <a:r>
              <a:rPr lang="sv-SE" b="1" dirty="0"/>
              <a:t>f</a:t>
            </a:r>
            <a:r>
              <a:rPr lang="sv-SE" b="1" dirty="0" smtClean="0"/>
              <a:t>örstärknings-metoder</a:t>
            </a:r>
            <a:endParaRPr lang="sv-SE" b="1" dirty="0"/>
          </a:p>
        </p:txBody>
      </p:sp>
      <p:cxnSp>
        <p:nvCxnSpPr>
          <p:cNvPr id="14" name="Rak pil 13"/>
          <p:cNvCxnSpPr>
            <a:stCxn id="10" idx="2"/>
            <a:endCxn id="11" idx="0"/>
          </p:cNvCxnSpPr>
          <p:nvPr/>
        </p:nvCxnSpPr>
        <p:spPr>
          <a:xfrm>
            <a:off x="4151971" y="1152294"/>
            <a:ext cx="13009" cy="50552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>
            <a:stCxn id="11" idx="2"/>
            <a:endCxn id="13" idx="0"/>
          </p:cNvCxnSpPr>
          <p:nvPr/>
        </p:nvCxnSpPr>
        <p:spPr>
          <a:xfrm>
            <a:off x="4164980" y="2575934"/>
            <a:ext cx="5576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>
            <a:stCxn id="13" idx="2"/>
            <a:endCxn id="12" idx="0"/>
          </p:cNvCxnSpPr>
          <p:nvPr/>
        </p:nvCxnSpPr>
        <p:spPr>
          <a:xfrm>
            <a:off x="4170556" y="4185425"/>
            <a:ext cx="13008" cy="5910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med rundade hörn 20"/>
          <p:cNvSpPr/>
          <p:nvPr/>
        </p:nvSpPr>
        <p:spPr>
          <a:xfrm>
            <a:off x="1300974" y="4776441"/>
            <a:ext cx="1631796" cy="114114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CC-mått på pålar och </a:t>
            </a:r>
          </a:p>
          <a:p>
            <a:pPr algn="ctr"/>
            <a:r>
              <a:rPr lang="sv-SE" b="1" dirty="0" smtClean="0"/>
              <a:t>KC-pelare</a:t>
            </a:r>
            <a:endParaRPr lang="sv-SE" b="1" dirty="0"/>
          </a:p>
        </p:txBody>
      </p:sp>
      <p:cxnSp>
        <p:nvCxnSpPr>
          <p:cNvPr id="22" name="Rak pil 21"/>
          <p:cNvCxnSpPr>
            <a:stCxn id="21" idx="3"/>
          </p:cNvCxnSpPr>
          <p:nvPr/>
        </p:nvCxnSpPr>
        <p:spPr>
          <a:xfrm>
            <a:off x="2932770" y="5347011"/>
            <a:ext cx="464635" cy="5575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5" y="1"/>
            <a:ext cx="8020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sz="4000" b="1" dirty="0" smtClean="0">
                <a:solidFill>
                  <a:schemeClr val="bg1"/>
                </a:solidFill>
              </a:rPr>
              <a:t>Exploatering?</a:t>
            </a:r>
          </a:p>
        </p:txBody>
      </p:sp>
      <p:sp>
        <p:nvSpPr>
          <p:cNvPr id="10" name="Rektangel 9"/>
          <p:cNvSpPr/>
          <p:nvPr/>
        </p:nvSpPr>
        <p:spPr>
          <a:xfrm>
            <a:off x="0" y="0"/>
            <a:ext cx="11321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 rot="16200000">
            <a:off x="-2129490" y="2599448"/>
            <a:ext cx="548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</a:rPr>
              <a:t>Statens geotekniska institut</a:t>
            </a:r>
            <a:endParaRPr lang="sv-SE" sz="3600" dirty="0">
              <a:solidFill>
                <a:schemeClr val="bg1"/>
              </a:solidFill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>
            <a:lum bright="10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853" y="5747863"/>
            <a:ext cx="754506" cy="8591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Ellips 13"/>
          <p:cNvSpPr/>
          <p:nvPr/>
        </p:nvSpPr>
        <p:spPr>
          <a:xfrm>
            <a:off x="4472409" y="2498757"/>
            <a:ext cx="1312753" cy="1276539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4816444" y="2453489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sv-SE" sz="8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8676" name="Picture 4" descr="http://www.prodis.se/sites/default/files/images/styles/sidospalt-bild/public/sverigekarta4.jpg?itok=L1S2ot4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48" y="2864498"/>
            <a:ext cx="1646892" cy="387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åge 16"/>
          <p:cNvSpPr/>
          <p:nvPr/>
        </p:nvSpPr>
        <p:spPr>
          <a:xfrm rot="20857362">
            <a:off x="2469118" y="3073690"/>
            <a:ext cx="2284329" cy="437218"/>
          </a:xfrm>
          <a:prstGeom prst="arc">
            <a:avLst>
              <a:gd name="adj1" fmla="val 11081749"/>
              <a:gd name="adj2" fmla="val 21058616"/>
            </a:avLst>
          </a:prstGeom>
          <a:ln w="539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Båge 17"/>
          <p:cNvSpPr/>
          <p:nvPr/>
        </p:nvSpPr>
        <p:spPr>
          <a:xfrm rot="20427818">
            <a:off x="1924613" y="3405254"/>
            <a:ext cx="3124878" cy="910135"/>
          </a:xfrm>
          <a:prstGeom prst="arc">
            <a:avLst>
              <a:gd name="adj1" fmla="val 11081749"/>
              <a:gd name="adj2" fmla="val 20713420"/>
            </a:avLst>
          </a:prstGeom>
          <a:ln w="539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Båge 18"/>
          <p:cNvSpPr/>
          <p:nvPr/>
        </p:nvSpPr>
        <p:spPr>
          <a:xfrm rot="19248502">
            <a:off x="1058387" y="4630961"/>
            <a:ext cx="5052011" cy="1131401"/>
          </a:xfrm>
          <a:prstGeom prst="arc">
            <a:avLst>
              <a:gd name="adj1" fmla="val 11161643"/>
              <a:gd name="adj2" fmla="val 20925111"/>
            </a:avLst>
          </a:prstGeom>
          <a:ln w="539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Båge 19"/>
          <p:cNvSpPr/>
          <p:nvPr/>
        </p:nvSpPr>
        <p:spPr>
          <a:xfrm rot="19433580">
            <a:off x="1636682" y="4104514"/>
            <a:ext cx="3449539" cy="613198"/>
          </a:xfrm>
          <a:prstGeom prst="arc">
            <a:avLst>
              <a:gd name="adj1" fmla="val 11081749"/>
              <a:gd name="adj2" fmla="val 21329797"/>
            </a:avLst>
          </a:prstGeom>
          <a:ln w="539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8" name="Rektangel 17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" name="textruta 19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60" y="58337"/>
            <a:ext cx="6317376" cy="674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 5"/>
          <p:cNvGrpSpPr/>
          <p:nvPr/>
        </p:nvGrpSpPr>
        <p:grpSpPr>
          <a:xfrm>
            <a:off x="1449412" y="4041929"/>
            <a:ext cx="2934810" cy="2334378"/>
            <a:chOff x="1263939" y="445221"/>
            <a:chExt cx="2960438" cy="2287119"/>
          </a:xfrm>
        </p:grpSpPr>
        <p:pic>
          <p:nvPicPr>
            <p:cNvPr id="7" name="Picture 10" descr="http://public.blu.livefilestore.com/y1pWQ0SpipR7LGian97Wt1mxQhKVvEvZOOcmLljVaKHXrUVeE0g3340KvPeqX1Gmr7GYYYpFl1grekIX9Wr8nOMCA/CLIPART_OF_26972_SMJPG.jpg?psid=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939" y="445221"/>
              <a:ext cx="2960438" cy="2243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/>
            <p:cNvSpPr txBox="1"/>
            <p:nvPr/>
          </p:nvSpPr>
          <p:spPr>
            <a:xfrm>
              <a:off x="1805368" y="2413518"/>
              <a:ext cx="1175828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Geoteknik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3084603" y="2207600"/>
              <a:ext cx="549606" cy="31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latin typeface="Arial Rounded MT Bold" panose="020F0704030504030204" pitchFamily="34" charset="0"/>
                </a:rPr>
                <a:t>GIS</a:t>
              </a:r>
              <a:endParaRPr lang="sv-SE" sz="3200" dirty="0" smtClean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" name="textruta 1"/>
          <p:cNvSpPr txBox="1"/>
          <p:nvPr/>
        </p:nvSpPr>
        <p:spPr>
          <a:xfrm>
            <a:off x="1461409" y="97970"/>
            <a:ext cx="295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solidFill>
                  <a:srgbClr val="FF6600"/>
                </a:solidFill>
              </a:rPr>
              <a:t>Stegbenämning </a:t>
            </a:r>
            <a:r>
              <a:rPr lang="sv-SE" b="1" smtClean="0">
                <a:solidFill>
                  <a:srgbClr val="FF6600"/>
                </a:solidFill>
              </a:rPr>
              <a:t>i verktyget</a:t>
            </a:r>
            <a:endParaRPr lang="sv-SE" b="1">
              <a:solidFill>
                <a:srgbClr val="FF6600"/>
              </a:solidFill>
            </a:endParaRPr>
          </a:p>
          <a:p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43" y="1"/>
            <a:ext cx="80350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0"/>
            <a:ext cx="11321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sz="4000" b="1" dirty="0" smtClean="0">
                <a:solidFill>
                  <a:schemeClr val="bg1"/>
                </a:solidFill>
              </a:rPr>
              <a:t>Planskiss  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>
            <a:lum bright="10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853" y="5747863"/>
            <a:ext cx="754506" cy="8591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ruta 9"/>
          <p:cNvSpPr txBox="1"/>
          <p:nvPr/>
        </p:nvSpPr>
        <p:spPr>
          <a:xfrm rot="16200000">
            <a:off x="-2129490" y="2599448"/>
            <a:ext cx="548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</a:rPr>
              <a:t>Statens geotekniska institut</a:t>
            </a:r>
            <a:endParaRPr lang="sv-SE" sz="3600" dirty="0">
              <a:solidFill>
                <a:schemeClr val="bg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21" y="0"/>
            <a:ext cx="80282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3" name="Rektangel 2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" name="textruta 1"/>
            <p:cNvSpPr txBox="1"/>
            <p:nvPr/>
          </p:nvSpPr>
          <p:spPr>
            <a:xfrm rot="16200000">
              <a:off x="423786" y="3696737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sv-SE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ruta 5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sz="4000" b="1" dirty="0" smtClean="0">
                <a:solidFill>
                  <a:schemeClr val="bg1"/>
                </a:solidFill>
              </a:rPr>
              <a:t>Terrängmodell - NH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>
            <a:lum bright="10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853" y="5747863"/>
            <a:ext cx="754506" cy="8591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ruta 7"/>
          <p:cNvSpPr txBox="1"/>
          <p:nvPr/>
        </p:nvSpPr>
        <p:spPr>
          <a:xfrm rot="16200000">
            <a:off x="-2129490" y="2599448"/>
            <a:ext cx="548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</a:rPr>
              <a:t>Statens geotekniska institut</a:t>
            </a:r>
            <a:endParaRPr lang="sv-SE" sz="3600" dirty="0">
              <a:solidFill>
                <a:schemeClr val="bg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37" y="1"/>
            <a:ext cx="8036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sz="4000" b="1" dirty="0" smtClean="0">
                <a:solidFill>
                  <a:schemeClr val="bg1"/>
                </a:solidFill>
              </a:rPr>
              <a:t>Jordartsmodell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6" name="Rektangel 5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0" name="textruta 9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ruta 11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5" y="1"/>
            <a:ext cx="8020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Klimatanpassning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ruta 1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5" y="0"/>
            <a:ext cx="8020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581053" y="5649362"/>
            <a:ext cx="4562947" cy="70788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4000" b="1" dirty="0" smtClean="0">
                <a:solidFill>
                  <a:schemeClr val="bg1"/>
                </a:solidFill>
              </a:rPr>
              <a:t> </a:t>
            </a:r>
            <a:r>
              <a:rPr lang="sv-SE" sz="3600" b="1" dirty="0" smtClean="0">
                <a:solidFill>
                  <a:schemeClr val="bg1"/>
                </a:solidFill>
              </a:rPr>
              <a:t>Förorenade områden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0" y="0"/>
            <a:ext cx="1132114" cy="6858000"/>
            <a:chOff x="0" y="0"/>
            <a:chExt cx="1132114" cy="685800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1132114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853" y="5747863"/>
              <a:ext cx="754506" cy="8591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textruta 11"/>
            <p:cNvSpPr txBox="1"/>
            <p:nvPr/>
          </p:nvSpPr>
          <p:spPr>
            <a:xfrm rot="16200000">
              <a:off x="-2129490" y="2599448"/>
              <a:ext cx="5488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 smtClean="0">
                  <a:solidFill>
                    <a:schemeClr val="bg1"/>
                  </a:solidFill>
                </a:rPr>
                <a:t>Statens geotekniska institut</a:t>
              </a:r>
              <a:endParaRPr lang="sv-SE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ruta 12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704</Words>
  <Application>Microsoft Office PowerPoint</Application>
  <PresentationFormat>Bildspel på skärmen (4:3)</PresentationFormat>
  <Paragraphs>241</Paragraphs>
  <Slides>40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40</vt:i4>
      </vt:variant>
    </vt:vector>
  </HeadingPairs>
  <TitlesOfParts>
    <vt:vector size="41" baseType="lpstr">
      <vt:lpstr>Office-tema</vt:lpstr>
      <vt:lpstr>PowerPoint-presentation</vt:lpstr>
      <vt:lpstr>PowerPoint-presentation</vt:lpstr>
      <vt:lpstr>Uppdraget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Jim Hedfors</dc:creator>
  <cp:lastModifiedBy>Jim Hedfors</cp:lastModifiedBy>
  <cp:revision>56</cp:revision>
  <dcterms:created xsi:type="dcterms:W3CDTF">2015-05-20T11:28:18Z</dcterms:created>
  <dcterms:modified xsi:type="dcterms:W3CDTF">2015-11-22T15:30:41Z</dcterms:modified>
</cp:coreProperties>
</file>