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5" r:id="rId3"/>
    <p:sldId id="272" r:id="rId4"/>
    <p:sldId id="282" r:id="rId5"/>
    <p:sldId id="287" r:id="rId6"/>
    <p:sldId id="278" r:id="rId7"/>
    <p:sldId id="276" r:id="rId8"/>
    <p:sldId id="288" r:id="rId9"/>
    <p:sldId id="289" r:id="rId10"/>
    <p:sldId id="290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00CC"/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6" autoAdjust="0"/>
    <p:restoredTop sz="94660"/>
  </p:normalViewPr>
  <p:slideViewPr>
    <p:cSldViewPr>
      <p:cViewPr>
        <p:scale>
          <a:sx n="100" d="100"/>
          <a:sy n="100" d="100"/>
        </p:scale>
        <p:origin x="-200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1/7/2016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41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2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05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3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68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47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6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5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24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2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1/7/2016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1/7/2016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2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1/7/2016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1/7/2016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1/7/2016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1/7/2016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1/7/2016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1/7/2016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1/7/2016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1/7/2016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31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mats.oberg@swedgeo.se/SGI/2015-12-07</a:t>
            </a:r>
          </a:p>
          <a:p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5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/>
        </p:nvSpPr>
        <p:spPr>
          <a:xfrm>
            <a:off x="8734426" y="68262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ts.oberg@swedgeo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skl.se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bohusr&#228;ddningstj&#228;nstf&#246;rbund.s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gis.swedgeo.se/rtj/e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b.se/RibData/Filer/pdf/27282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50" y="458669"/>
            <a:ext cx="885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Emergency Rescue Services </a:t>
            </a:r>
            <a:r>
              <a:rPr lang="en-US" sz="2800" b="1" dirty="0" smtClean="0"/>
              <a:t>GIS web applications </a:t>
            </a:r>
            <a:r>
              <a:rPr lang="en-US" sz="2800" b="1" dirty="0"/>
              <a:t>for natural </a:t>
            </a:r>
            <a:r>
              <a:rPr lang="en-US" sz="2800" b="1" dirty="0" smtClean="0"/>
              <a:t>disasters</a:t>
            </a:r>
            <a:endParaRPr lang="sv-SE" sz="2800" b="1" dirty="0" smtClean="0"/>
          </a:p>
        </p:txBody>
      </p:sp>
      <p:sp>
        <p:nvSpPr>
          <p:cNvPr id="2" name="textruta 1"/>
          <p:cNvSpPr txBox="1"/>
          <p:nvPr/>
        </p:nvSpPr>
        <p:spPr>
          <a:xfrm>
            <a:off x="152400" y="1795383"/>
            <a:ext cx="79724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Three modern web-based </a:t>
            </a:r>
            <a:r>
              <a:rPr lang="en-US" sz="2000" dirty="0" smtClean="0"/>
              <a:t>applications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EMERGENCY_RESCUE_SERVICES_FIELD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GEO_EXPERT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GW_POLLUTION_EXPERT </a:t>
            </a:r>
          </a:p>
          <a:p>
            <a:endParaRPr lang="en-US" sz="2000" dirty="0"/>
          </a:p>
          <a:p>
            <a:r>
              <a:rPr lang="en-US" sz="2000" dirty="0" smtClean="0"/>
              <a:t>can </a:t>
            </a:r>
            <a:r>
              <a:rPr lang="en-US" sz="2000" dirty="0"/>
              <a:t>improve and enhance </a:t>
            </a:r>
            <a:r>
              <a:rPr lang="en-US" sz="2000" b="1" dirty="0"/>
              <a:t>cooperation</a:t>
            </a:r>
            <a:r>
              <a:rPr lang="en-US" sz="2000" dirty="0"/>
              <a:t> between emergency rescue services and expert authorities by better use of </a:t>
            </a:r>
            <a:r>
              <a:rPr lang="en-US" sz="2000" b="1" dirty="0"/>
              <a:t>existing </a:t>
            </a:r>
            <a:r>
              <a:rPr lang="en-US" sz="2000" b="1" dirty="0" err="1"/>
              <a:t>geodata</a:t>
            </a:r>
            <a:r>
              <a:rPr lang="en-US" sz="2000" b="1" dirty="0"/>
              <a:t> </a:t>
            </a:r>
            <a:r>
              <a:rPr lang="en-US" sz="2000" dirty="0"/>
              <a:t>to solve problems and implement measures during imminent danger of </a:t>
            </a:r>
            <a:r>
              <a:rPr lang="en-US" sz="2000" b="1" dirty="0"/>
              <a:t>landslides</a:t>
            </a:r>
            <a:r>
              <a:rPr lang="en-US" sz="2000" dirty="0"/>
              <a:t> and chemical spill in sensitive </a:t>
            </a:r>
            <a:r>
              <a:rPr lang="en-US" sz="2000" dirty="0" smtClean="0"/>
              <a:t>areas.</a:t>
            </a:r>
            <a:endParaRPr lang="sv-SE" sz="2000" dirty="0" smtClean="0"/>
          </a:p>
        </p:txBody>
      </p:sp>
      <p:sp>
        <p:nvSpPr>
          <p:cNvPr id="4" name="Rektangel 3"/>
          <p:cNvSpPr/>
          <p:nvPr/>
        </p:nvSpPr>
        <p:spPr>
          <a:xfrm>
            <a:off x="227120" y="5558174"/>
            <a:ext cx="52211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Mats Öberg, GIS-architect, M.Sc. Civil </a:t>
            </a:r>
            <a:r>
              <a:rPr lang="en-US" sz="1400" b="1" dirty="0">
                <a:solidFill>
                  <a:srgbClr val="FF0000"/>
                </a:solidFill>
              </a:rPr>
              <a:t>Engineering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Swedish Geotechnical Institute</a:t>
            </a:r>
          </a:p>
          <a:p>
            <a:r>
              <a:rPr lang="en-US" sz="1400" b="1" dirty="0">
                <a:solidFill>
                  <a:srgbClr val="FF0000"/>
                </a:solidFill>
                <a:hlinkClick r:id="rId3"/>
              </a:rPr>
              <a:t>m</a:t>
            </a:r>
            <a:r>
              <a:rPr lang="en-US" sz="1400" b="1" dirty="0" smtClean="0">
                <a:solidFill>
                  <a:srgbClr val="FF0000"/>
                </a:solidFill>
                <a:hlinkClick r:id="rId3"/>
              </a:rPr>
              <a:t>ats.oberg@swedgeo.se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err="1" smtClean="0">
                <a:solidFill>
                  <a:srgbClr val="FF0000"/>
                </a:solidFill>
              </a:rPr>
              <a:t>Ph</a:t>
            </a:r>
            <a:r>
              <a:rPr lang="en-US" sz="1400" b="1" dirty="0" smtClean="0">
                <a:solidFill>
                  <a:srgbClr val="FF0000"/>
                </a:solidFill>
              </a:rPr>
              <a:t>: +46 709730129</a:t>
            </a:r>
          </a:p>
          <a:p>
            <a:endParaRPr lang="sv-SE" sz="1400" b="1" dirty="0">
              <a:solidFill>
                <a:srgbClr val="FF000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322966" y="5558174"/>
            <a:ext cx="26114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Kobe Fire Department Landslide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Procedures Research Visit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Jan 11-13 2016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3" y="593174"/>
            <a:ext cx="8460433" cy="60041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9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89494" y="4196012"/>
            <a:ext cx="76237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err="1" smtClean="0"/>
              <a:t>Use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standardized</a:t>
            </a:r>
            <a:r>
              <a:rPr lang="sv-SE" sz="2000" dirty="0" smtClean="0"/>
              <a:t> data from the Swedish National </a:t>
            </a:r>
            <a:r>
              <a:rPr lang="sv-SE" sz="2000" dirty="0" err="1" smtClean="0"/>
              <a:t>Geodata</a:t>
            </a:r>
            <a:r>
              <a:rPr lang="sv-SE" sz="2000" dirty="0" smtClean="0"/>
              <a:t> portal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err="1" smtClean="0"/>
              <a:t>Tailor</a:t>
            </a:r>
            <a:r>
              <a:rPr lang="sv-SE" sz="2000" dirty="0" smtClean="0"/>
              <a:t> </a:t>
            </a:r>
            <a:r>
              <a:rPr lang="sv-SE" sz="2000" dirty="0" err="1" smtClean="0"/>
              <a:t>made</a:t>
            </a:r>
            <a:r>
              <a:rPr lang="sv-SE" sz="2000" dirty="0" smtClean="0"/>
              <a:t> for </a:t>
            </a:r>
            <a:r>
              <a:rPr lang="sv-SE" sz="2000" dirty="0" err="1" smtClean="0"/>
              <a:t>emergency</a:t>
            </a:r>
            <a:r>
              <a:rPr lang="sv-SE" sz="2000" dirty="0" smtClean="0"/>
              <a:t> </a:t>
            </a:r>
            <a:r>
              <a:rPr lang="sv-SE" sz="2000" dirty="0" err="1" smtClean="0"/>
              <a:t>rescue</a:t>
            </a:r>
            <a:r>
              <a:rPr lang="sv-SE" sz="2000" dirty="0" smtClean="0"/>
              <a:t> </a:t>
            </a:r>
            <a:r>
              <a:rPr lang="sv-SE" sz="2000" dirty="0" err="1" smtClean="0"/>
              <a:t>applications</a:t>
            </a:r>
            <a:r>
              <a:rPr lang="sv-SE" sz="2000" dirty="0" smtClean="0"/>
              <a:t> – still general ”ready-</a:t>
            </a:r>
            <a:r>
              <a:rPr lang="sv-SE" sz="2000" dirty="0" err="1" smtClean="0"/>
              <a:t>to</a:t>
            </a:r>
            <a:r>
              <a:rPr lang="sv-SE" sz="2000" dirty="0" smtClean="0"/>
              <a:t>-</a:t>
            </a:r>
            <a:r>
              <a:rPr lang="sv-SE" sz="2000" dirty="0" err="1" smtClean="0"/>
              <a:t>use</a:t>
            </a:r>
            <a:r>
              <a:rPr lang="sv-SE" sz="2000" dirty="0" smtClean="0"/>
              <a:t>” GIS web </a:t>
            </a:r>
            <a:r>
              <a:rPr lang="sv-SE" sz="2000" dirty="0" err="1" smtClean="0"/>
              <a:t>tools</a:t>
            </a:r>
            <a:endParaRPr lang="sv-SE" sz="2000" dirty="0"/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err="1" smtClean="0"/>
              <a:t>Platform</a:t>
            </a:r>
            <a:r>
              <a:rPr lang="sv-SE" sz="2000" dirty="0" smtClean="0"/>
              <a:t> independent (PC, Mac, </a:t>
            </a:r>
            <a:r>
              <a:rPr lang="sv-SE" sz="2000" dirty="0" err="1" smtClean="0"/>
              <a:t>iPad</a:t>
            </a:r>
            <a:r>
              <a:rPr lang="sv-SE" sz="2000" dirty="0" smtClean="0"/>
              <a:t>, mobile </a:t>
            </a:r>
            <a:r>
              <a:rPr lang="sv-SE" sz="2000" dirty="0" err="1" smtClean="0"/>
              <a:t>phones</a:t>
            </a:r>
            <a:r>
              <a:rPr lang="sv-SE" sz="2000" dirty="0" smtClean="0"/>
              <a:t> </a:t>
            </a:r>
            <a:r>
              <a:rPr lang="sv-SE" sz="2000" dirty="0" err="1" smtClean="0"/>
              <a:t>etc</a:t>
            </a:r>
            <a:r>
              <a:rPr lang="sv-SE" sz="2000" dirty="0" smtClean="0"/>
              <a:t>). Support form GPS </a:t>
            </a:r>
            <a:r>
              <a:rPr lang="sv-SE" sz="2000" dirty="0" err="1" smtClean="0"/>
              <a:t>location</a:t>
            </a:r>
            <a:r>
              <a:rPr lang="sv-SE" sz="2000" dirty="0" smtClean="0"/>
              <a:t>.  Central </a:t>
            </a:r>
            <a:r>
              <a:rPr lang="sv-SE" sz="2000" dirty="0" err="1" smtClean="0"/>
              <a:t>database</a:t>
            </a:r>
            <a:r>
              <a:rPr lang="sv-SE" sz="2000" dirty="0" smtClean="0"/>
              <a:t> </a:t>
            </a:r>
            <a:r>
              <a:rPr lang="sv-SE" sz="2000" dirty="0" err="1" smtClean="0"/>
              <a:t>storage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active</a:t>
            </a:r>
            <a:r>
              <a:rPr lang="sv-SE" sz="2000" dirty="0" smtClean="0"/>
              <a:t> </a:t>
            </a:r>
            <a:r>
              <a:rPr lang="sv-SE" sz="2000" dirty="0" err="1" smtClean="0"/>
              <a:t>editable</a:t>
            </a:r>
            <a:r>
              <a:rPr lang="sv-SE" sz="2000" dirty="0" smtClean="0"/>
              <a:t> </a:t>
            </a:r>
            <a:r>
              <a:rPr lang="sv-SE" sz="2000" dirty="0" err="1" smtClean="0"/>
              <a:t>layers</a:t>
            </a:r>
            <a:endParaRPr lang="sv-SE" sz="2000" dirty="0"/>
          </a:p>
        </p:txBody>
      </p:sp>
      <p:sp>
        <p:nvSpPr>
          <p:cNvPr id="9" name="Rektangel 8"/>
          <p:cNvSpPr/>
          <p:nvPr/>
        </p:nvSpPr>
        <p:spPr>
          <a:xfrm>
            <a:off x="0" y="509885"/>
            <a:ext cx="8469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err="1" smtClean="0"/>
              <a:t>These</a:t>
            </a:r>
            <a:r>
              <a:rPr lang="sv-SE" sz="2000" dirty="0" smtClean="0"/>
              <a:t> </a:t>
            </a:r>
            <a:r>
              <a:rPr lang="sv-SE" sz="2000" dirty="0" err="1" smtClean="0"/>
              <a:t>applications</a:t>
            </a:r>
            <a:r>
              <a:rPr lang="sv-SE" sz="2000" dirty="0" smtClean="0"/>
              <a:t> </a:t>
            </a:r>
            <a:r>
              <a:rPr lang="en-US" sz="2000" dirty="0" smtClean="0"/>
              <a:t>have</a:t>
            </a:r>
            <a:r>
              <a:rPr lang="sv-SE" sz="2000" dirty="0" smtClean="0"/>
              <a:t> </a:t>
            </a:r>
            <a:r>
              <a:rPr lang="sv-SE" sz="2000" dirty="0" err="1" smtClean="0"/>
              <a:t>been</a:t>
            </a:r>
            <a:r>
              <a:rPr lang="sv-SE" sz="2000" dirty="0" smtClean="0"/>
              <a:t> </a:t>
            </a:r>
            <a:r>
              <a:rPr lang="sv-SE" sz="2000" dirty="0" err="1" smtClean="0"/>
              <a:t>developed</a:t>
            </a:r>
            <a:r>
              <a:rPr lang="sv-SE" sz="2000" dirty="0" smtClean="0"/>
              <a:t> in </a:t>
            </a:r>
            <a:r>
              <a:rPr lang="sv-SE" sz="2000" dirty="0" err="1" smtClean="0"/>
              <a:t>cooperation</a:t>
            </a:r>
            <a:r>
              <a:rPr lang="sv-SE" sz="2000" dirty="0" smtClean="0"/>
              <a:t> </a:t>
            </a:r>
            <a:r>
              <a:rPr lang="sv-SE" sz="2000" dirty="0" err="1" smtClean="0"/>
              <a:t>between</a:t>
            </a:r>
            <a:r>
              <a:rPr lang="sv-SE" sz="2000" dirty="0" smtClean="0"/>
              <a:t>:</a:t>
            </a:r>
            <a:endParaRPr lang="sv-SE" sz="2000" dirty="0"/>
          </a:p>
        </p:txBody>
      </p:sp>
      <p:grpSp>
        <p:nvGrpSpPr>
          <p:cNvPr id="14" name="Grupp 13"/>
          <p:cNvGrpSpPr/>
          <p:nvPr/>
        </p:nvGrpSpPr>
        <p:grpSpPr>
          <a:xfrm>
            <a:off x="28575" y="901586"/>
            <a:ext cx="6295864" cy="3028987"/>
            <a:chOff x="28575" y="901586"/>
            <a:chExt cx="6295864" cy="3028987"/>
          </a:xfrm>
        </p:grpSpPr>
        <p:sp>
          <p:nvSpPr>
            <p:cNvPr id="10" name="Rektangel 9"/>
            <p:cNvSpPr/>
            <p:nvPr/>
          </p:nvSpPr>
          <p:spPr>
            <a:xfrm>
              <a:off x="1670152" y="1041343"/>
              <a:ext cx="4654287" cy="28007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dirty="0" smtClean="0"/>
                <a:t>Swedish Geotechnical </a:t>
              </a:r>
              <a:r>
                <a:rPr lang="sv-SE" sz="1600" dirty="0" err="1" smtClean="0"/>
                <a:t>Institute</a:t>
              </a:r>
              <a:endParaRPr lang="sv-SE" sz="1600" dirty="0" smtClean="0"/>
            </a:p>
            <a:p>
              <a:endParaRPr lang="sv-SE" sz="1600" dirty="0" smtClean="0"/>
            </a:p>
            <a:p>
              <a:r>
                <a:rPr lang="sv-SE" sz="1600" dirty="0" smtClean="0"/>
                <a:t>Swedish </a:t>
              </a:r>
              <a:r>
                <a:rPr lang="sv-SE" sz="1600" dirty="0" err="1" smtClean="0"/>
                <a:t>Geological</a:t>
              </a:r>
              <a:r>
                <a:rPr lang="sv-SE" sz="1600" dirty="0" smtClean="0"/>
                <a:t> Survey</a:t>
              </a:r>
            </a:p>
            <a:p>
              <a:endParaRPr lang="sv-SE" sz="1600" dirty="0" smtClean="0"/>
            </a:p>
            <a:p>
              <a:r>
                <a:rPr lang="sv-SE" sz="1600" dirty="0" err="1" smtClean="0"/>
                <a:t>Emergency</a:t>
              </a:r>
              <a:r>
                <a:rPr lang="sv-SE" sz="1600" dirty="0" smtClean="0"/>
                <a:t> </a:t>
              </a:r>
              <a:r>
                <a:rPr lang="sv-SE" sz="1600" dirty="0" err="1" smtClean="0"/>
                <a:t>Rescue</a:t>
              </a:r>
              <a:r>
                <a:rPr lang="sv-SE" sz="1600" dirty="0" smtClean="0"/>
                <a:t> Services BOHUS</a:t>
              </a:r>
            </a:p>
            <a:p>
              <a:endParaRPr lang="en-US" sz="1600" dirty="0" smtClean="0"/>
            </a:p>
            <a:p>
              <a:r>
                <a:rPr lang="en-US" sz="1600" dirty="0" smtClean="0"/>
                <a:t>Swedish </a:t>
              </a:r>
              <a:r>
                <a:rPr lang="en-US" sz="1600" dirty="0"/>
                <a:t>Association of Local Authorities and </a:t>
              </a:r>
              <a:r>
                <a:rPr lang="en-US" sz="1600" dirty="0" smtClean="0"/>
                <a:t>Regions</a:t>
              </a:r>
              <a:endParaRPr lang="sv-SE" sz="1600" dirty="0" smtClean="0"/>
            </a:p>
            <a:p>
              <a:endParaRPr lang="sv-SE" sz="1600" dirty="0" smtClean="0"/>
            </a:p>
            <a:p>
              <a:r>
                <a:rPr lang="sv-SE" sz="1600" dirty="0" smtClean="0"/>
                <a:t>National Land Survey</a:t>
              </a:r>
            </a:p>
            <a:p>
              <a:endParaRPr lang="sv-SE" sz="1600" dirty="0" smtClean="0"/>
            </a:p>
            <a:p>
              <a:r>
                <a:rPr lang="sv-SE" sz="1600" dirty="0" smtClean="0"/>
                <a:t>Swedish Civil </a:t>
              </a:r>
              <a:r>
                <a:rPr lang="sv-SE" sz="1600" dirty="0" err="1" smtClean="0"/>
                <a:t>Contingencies</a:t>
              </a:r>
              <a:r>
                <a:rPr lang="sv-SE" sz="1600" dirty="0" smtClean="0"/>
                <a:t> Agency</a:t>
              </a:r>
            </a:p>
          </p:txBody>
        </p:sp>
        <p:grpSp>
          <p:nvGrpSpPr>
            <p:cNvPr id="12" name="Grupp 11"/>
            <p:cNvGrpSpPr/>
            <p:nvPr/>
          </p:nvGrpSpPr>
          <p:grpSpPr>
            <a:xfrm>
              <a:off x="28575" y="901586"/>
              <a:ext cx="1527541" cy="3028987"/>
              <a:chOff x="6597172" y="1142116"/>
              <a:chExt cx="1527541" cy="3028987"/>
            </a:xfrm>
          </p:grpSpPr>
          <p:pic>
            <p:nvPicPr>
              <p:cNvPr id="6" name="Picture 2" descr="http://gis.swedgeo.se/startgsp/images/ngdiparter_logo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1631"/>
              <a:stretch/>
            </p:blipFill>
            <p:spPr bwMode="auto">
              <a:xfrm>
                <a:off x="7596536" y="1142116"/>
                <a:ext cx="528177" cy="592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 descr="Startsida">
                <a:hlinkClick r:id="rId4" tooltip="Startsida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69" r="43968" b="13277"/>
              <a:stretch/>
            </p:blipFill>
            <p:spPr bwMode="auto">
              <a:xfrm>
                <a:off x="6958091" y="2301281"/>
                <a:ext cx="1166622" cy="3004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Startsida - Sveriges kommuner och Landsting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3384" y="2757507"/>
                <a:ext cx="661329" cy="2686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://gis.swedgeo.se/startgsp/images/ngdiparter_logo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84" r="79228"/>
              <a:stretch/>
            </p:blipFill>
            <p:spPr bwMode="auto">
              <a:xfrm>
                <a:off x="7483261" y="1687432"/>
                <a:ext cx="641452" cy="5200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://gis.swedgeo.se/startgsp/images/ngdiparter_logo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668"/>
              <a:stretch/>
            </p:blipFill>
            <p:spPr bwMode="auto">
              <a:xfrm>
                <a:off x="7613680" y="3594866"/>
                <a:ext cx="511033" cy="5762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gis.swedgeo.se/startgsp/images/ngdiparter_logo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431" r="8976"/>
              <a:stretch/>
            </p:blipFill>
            <p:spPr bwMode="auto">
              <a:xfrm>
                <a:off x="6597172" y="3063407"/>
                <a:ext cx="1527541" cy="560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872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s.swedgeo.se/dokument/rtj4gsp_skiss_simple_englis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873125"/>
            <a:ext cx="8991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3581400" y="6026150"/>
            <a:ext cx="1603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Active (</a:t>
            </a:r>
            <a:r>
              <a:rPr lang="sv-SE" sz="1200" dirty="0" err="1" smtClean="0"/>
              <a:t>editable</a:t>
            </a:r>
            <a:r>
              <a:rPr lang="sv-SE" sz="1200" dirty="0" smtClean="0"/>
              <a:t>) </a:t>
            </a:r>
            <a:r>
              <a:rPr lang="sv-SE" sz="1200" dirty="0" err="1" smtClean="0"/>
              <a:t>layers</a:t>
            </a:r>
            <a:endParaRPr lang="sv-SE" sz="1200" dirty="0"/>
          </a:p>
        </p:txBody>
      </p:sp>
      <p:sp>
        <p:nvSpPr>
          <p:cNvPr id="10" name="Rektangel 9"/>
          <p:cNvSpPr/>
          <p:nvPr/>
        </p:nvSpPr>
        <p:spPr>
          <a:xfrm>
            <a:off x="3372671" y="6531143"/>
            <a:ext cx="20494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>
                <a:hlinkClick r:id="rId4"/>
              </a:rPr>
              <a:t>http://gis.swedgeo.se/rtj/en</a:t>
            </a:r>
            <a:r>
              <a:rPr lang="sv-SE" sz="1200" dirty="0" smtClean="0">
                <a:hlinkClick r:id="rId4"/>
              </a:rPr>
              <a:t>/</a:t>
            </a:r>
            <a:r>
              <a:rPr lang="sv-SE" sz="1200" dirty="0" smtClean="0"/>
              <a:t> 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7970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510659"/>
            <a:ext cx="2459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EMERGENCY RESCUE </a:t>
            </a:r>
          </a:p>
          <a:p>
            <a:r>
              <a:rPr lang="en-US" sz="2000" b="1" dirty="0" smtClean="0"/>
              <a:t>SERVICES FIELD</a:t>
            </a:r>
            <a:endParaRPr lang="sv-SE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4" y="601036"/>
            <a:ext cx="5648325" cy="6067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01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510659"/>
            <a:ext cx="1566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GEO_EXPERT</a:t>
            </a:r>
            <a:endParaRPr lang="sv-SE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1036921"/>
            <a:ext cx="8972034" cy="4878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9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88677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Components in </a:t>
            </a:r>
            <a:r>
              <a:rPr lang="en-US" sz="2800" b="1" dirty="0"/>
              <a:t>EMERGENCY RESCUE </a:t>
            </a:r>
          </a:p>
          <a:p>
            <a:r>
              <a:rPr lang="en-US" sz="2800" b="1" dirty="0"/>
              <a:t>SERVICES </a:t>
            </a:r>
            <a:r>
              <a:rPr lang="en-US" sz="2800" b="1" dirty="0" smtClean="0"/>
              <a:t>FIELD application – simple and robust</a:t>
            </a:r>
            <a:endParaRPr lang="en-US" sz="2800" b="1" dirty="0"/>
          </a:p>
        </p:txBody>
      </p:sp>
      <p:sp>
        <p:nvSpPr>
          <p:cNvPr id="2" name="Rektangel 1"/>
          <p:cNvSpPr/>
          <p:nvPr/>
        </p:nvSpPr>
        <p:spPr>
          <a:xfrm>
            <a:off x="-47625" y="1683008"/>
            <a:ext cx="487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Rescue services staff use GPS to identify and store their position (point) + attach photo. Draw area, e.g. barrier   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Detailed topographic map for Sweden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Specific soil theme layers such as “Solid ground” and “Permeability”</a:t>
            </a:r>
          </a:p>
          <a:p>
            <a:pPr>
              <a:buClr>
                <a:srgbClr val="FF0000"/>
              </a:buClr>
            </a:pPr>
            <a:endParaRPr lang="en-US" sz="20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View focus area/recommendation drawn by geotechnical expert. View uploaded pdf.</a:t>
            </a:r>
            <a:endParaRPr lang="en-US" sz="2000" dirty="0"/>
          </a:p>
          <a:p>
            <a:pPr>
              <a:buClr>
                <a:srgbClr val="FF0000"/>
              </a:buClr>
            </a:pPr>
            <a:endParaRPr lang="en-US" sz="20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863" y="2225933"/>
            <a:ext cx="4008835" cy="30011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Rak pil 6"/>
          <p:cNvCxnSpPr/>
          <p:nvPr/>
        </p:nvCxnSpPr>
        <p:spPr>
          <a:xfrm flipV="1">
            <a:off x="2314575" y="3726525"/>
            <a:ext cx="2711644" cy="7883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76200" y="5770543"/>
            <a:ext cx="88677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Components in GEO_EXPERT</a:t>
            </a:r>
            <a:r>
              <a:rPr lang="en-US" sz="2800" b="1" dirty="0" smtClean="0"/>
              <a:t> – many geological/ geotechnical layers for analysis, extended functionality</a:t>
            </a:r>
            <a:endParaRPr lang="en-US" sz="2800" b="1" dirty="0"/>
          </a:p>
        </p:txBody>
      </p:sp>
      <p:cxnSp>
        <p:nvCxnSpPr>
          <p:cNvPr id="23" name="Rak 22"/>
          <p:cNvCxnSpPr/>
          <p:nvPr/>
        </p:nvCxnSpPr>
        <p:spPr>
          <a:xfrm>
            <a:off x="0" y="573325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1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500404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/>
              <a:t>Workflow actions </a:t>
            </a:r>
            <a:r>
              <a:rPr lang="sv-SE" sz="3200" b="1" dirty="0" err="1" smtClean="0"/>
              <a:t>according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to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MSBs</a:t>
            </a:r>
            <a:r>
              <a:rPr lang="sv-SE" sz="3200" b="1" dirty="0" smtClean="0"/>
              <a:t> ”</a:t>
            </a:r>
            <a:r>
              <a:rPr lang="sv-SE" sz="3200" b="1" dirty="0" err="1" smtClean="0"/>
              <a:t>Response</a:t>
            </a:r>
            <a:r>
              <a:rPr lang="sv-SE" sz="3200" b="1" dirty="0" smtClean="0"/>
              <a:t> </a:t>
            </a:r>
            <a:r>
              <a:rPr lang="sv-SE" sz="3200" b="1" dirty="0" err="1" smtClean="0"/>
              <a:t>guidelines</a:t>
            </a:r>
            <a:r>
              <a:rPr lang="sv-SE" sz="3200" b="1" dirty="0" smtClean="0"/>
              <a:t> for </a:t>
            </a:r>
            <a:r>
              <a:rPr lang="sv-SE" sz="3200" b="1" dirty="0" err="1" smtClean="0"/>
              <a:t>Landslides</a:t>
            </a:r>
            <a:r>
              <a:rPr lang="sv-SE" sz="3200" b="1" dirty="0" smtClean="0"/>
              <a:t>” </a:t>
            </a:r>
            <a:r>
              <a:rPr lang="sv-SE" sz="3200" b="1" baseline="30000" dirty="0" smtClean="0"/>
              <a:t>*)</a:t>
            </a:r>
            <a:r>
              <a:rPr lang="sv-SE" sz="3200" b="1" dirty="0" smtClean="0"/>
              <a:t> </a:t>
            </a:r>
            <a:endParaRPr lang="en-US" sz="3200" b="1" dirty="0"/>
          </a:p>
        </p:txBody>
      </p:sp>
      <p:sp>
        <p:nvSpPr>
          <p:cNvPr id="3" name="Rektangel 2"/>
          <p:cNvSpPr/>
          <p:nvPr/>
        </p:nvSpPr>
        <p:spPr>
          <a:xfrm>
            <a:off x="115788" y="2283687"/>
            <a:ext cx="4888260" cy="265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b="1" dirty="0"/>
              <a:t>When there is an indication of a possible</a:t>
            </a:r>
          </a:p>
          <a:p>
            <a:pPr>
              <a:buClr>
                <a:srgbClr val="FF0000"/>
              </a:buClr>
            </a:pPr>
            <a:r>
              <a:rPr lang="en-US" b="1" dirty="0"/>
              <a:t>pre-stage to a </a:t>
            </a:r>
            <a:r>
              <a:rPr lang="en-US" b="1" dirty="0" smtClean="0"/>
              <a:t>landslide (page 7): </a:t>
            </a:r>
          </a:p>
          <a:p>
            <a:pPr>
              <a:buClr>
                <a:srgbClr val="FF0000"/>
              </a:buClr>
            </a:pPr>
            <a:endParaRPr lang="en-US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/>
              <a:t>Take out available and </a:t>
            </a:r>
            <a:r>
              <a:rPr lang="en-US" b="1" dirty="0">
                <a:solidFill>
                  <a:srgbClr val="FF0000"/>
                </a:solidFill>
              </a:rPr>
              <a:t>relevant map </a:t>
            </a:r>
            <a:r>
              <a:rPr lang="en-US" b="1" dirty="0" smtClean="0">
                <a:solidFill>
                  <a:srgbClr val="FF0000"/>
                </a:solidFill>
              </a:rPr>
              <a:t>data</a:t>
            </a:r>
            <a:r>
              <a:rPr lang="en-US" dirty="0" smtClean="0"/>
              <a:t>….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Analyze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risks in the area, in consultation with a </a:t>
            </a:r>
            <a:r>
              <a:rPr lang="en-US" b="1" dirty="0">
                <a:solidFill>
                  <a:srgbClr val="FF0000"/>
                </a:solidFill>
              </a:rPr>
              <a:t>geotechnical expert</a:t>
            </a:r>
            <a:r>
              <a:rPr lang="en-US" dirty="0"/>
              <a:t>, using support maps and </a:t>
            </a:r>
            <a:r>
              <a:rPr lang="en-US" dirty="0" smtClean="0"/>
              <a:t>observation…. </a:t>
            </a:r>
            <a:endParaRPr lang="en-US" dirty="0"/>
          </a:p>
          <a:p>
            <a:pPr>
              <a:buClr>
                <a:srgbClr val="FF0000"/>
              </a:buClr>
            </a:pPr>
            <a:r>
              <a:rPr lang="en-US" dirty="0" smtClean="0"/>
              <a:t>  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</a:p>
        </p:txBody>
      </p:sp>
      <p:sp>
        <p:nvSpPr>
          <p:cNvPr id="2" name="Rektangel 1"/>
          <p:cNvSpPr/>
          <p:nvPr/>
        </p:nvSpPr>
        <p:spPr>
          <a:xfrm>
            <a:off x="115788" y="6525344"/>
            <a:ext cx="70485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*) </a:t>
            </a:r>
            <a:r>
              <a:rPr lang="en-US" sz="1000" dirty="0">
                <a:hlinkClick r:id="rId3"/>
              </a:rPr>
              <a:t>https://</a:t>
            </a:r>
            <a:r>
              <a:rPr lang="en-US" sz="1000" dirty="0" smtClean="0">
                <a:hlinkClick r:id="rId3"/>
              </a:rPr>
              <a:t>www.msb.se/RibData/Filer/pdf/27282.pdf</a:t>
            </a:r>
            <a:r>
              <a:rPr lang="en-US" sz="1000" dirty="0" smtClean="0"/>
              <a:t> - Vivian will present this on day 2</a:t>
            </a:r>
            <a:endParaRPr lang="en-US" sz="1000" dirty="0"/>
          </a:p>
        </p:txBody>
      </p:sp>
      <p:cxnSp>
        <p:nvCxnSpPr>
          <p:cNvPr id="8" name="Rak 7"/>
          <p:cNvCxnSpPr/>
          <p:nvPr/>
        </p:nvCxnSpPr>
        <p:spPr>
          <a:xfrm>
            <a:off x="0" y="6453336"/>
            <a:ext cx="70567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07" y="627355"/>
            <a:ext cx="3788489" cy="5897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161764" y="5354537"/>
            <a:ext cx="4680520" cy="7386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i="1" dirty="0" smtClean="0"/>
              <a:t>The use of E</a:t>
            </a:r>
            <a:r>
              <a:rPr lang="sv-SE" sz="1400" i="1" dirty="0" smtClean="0"/>
              <a:t>MERGENCY_RESCUE_SERVICES_FIELD and GEO_EXPERT web </a:t>
            </a:r>
            <a:r>
              <a:rPr lang="sv-SE" sz="1400" i="1" dirty="0" err="1" smtClean="0"/>
              <a:t>applications</a:t>
            </a:r>
            <a:r>
              <a:rPr lang="sv-SE" sz="1400" i="1" dirty="0" smtClean="0"/>
              <a:t> </a:t>
            </a:r>
            <a:r>
              <a:rPr lang="sv-SE" sz="1400" i="1" dirty="0" err="1" smtClean="0"/>
              <a:t>can</a:t>
            </a:r>
            <a:r>
              <a:rPr lang="sv-SE" sz="1400" i="1" dirty="0" smtClean="0"/>
              <a:t> </a:t>
            </a:r>
            <a:r>
              <a:rPr lang="sv-SE" sz="1400" i="1" dirty="0" err="1" smtClean="0"/>
              <a:t>indeed</a:t>
            </a:r>
            <a:r>
              <a:rPr lang="sv-SE" sz="1400" i="1" dirty="0" smtClean="0"/>
              <a:t> </a:t>
            </a:r>
            <a:r>
              <a:rPr lang="sv-SE" sz="1400" i="1" dirty="0" err="1" smtClean="0"/>
              <a:t>facilitate</a:t>
            </a:r>
            <a:r>
              <a:rPr lang="sv-SE" sz="1400" i="1" dirty="0" smtClean="0"/>
              <a:t> </a:t>
            </a:r>
            <a:r>
              <a:rPr lang="sv-SE" sz="1400" i="1" dirty="0" err="1" smtClean="0"/>
              <a:t>these</a:t>
            </a:r>
            <a:r>
              <a:rPr lang="sv-SE" sz="1400" i="1" dirty="0" smtClean="0"/>
              <a:t> </a:t>
            </a:r>
            <a:r>
              <a:rPr lang="sv-SE" sz="1400" i="1" dirty="0" err="1" smtClean="0"/>
              <a:t>procedures</a:t>
            </a:r>
            <a:r>
              <a:rPr lang="sv-SE" sz="1400" i="1" dirty="0" smtClean="0"/>
              <a:t> (</a:t>
            </a:r>
            <a:r>
              <a:rPr lang="sv-SE" sz="1400" i="1" dirty="0" err="1" smtClean="0"/>
              <a:t>remark</a:t>
            </a:r>
            <a:r>
              <a:rPr lang="sv-SE" sz="1400" i="1" dirty="0" smtClean="0"/>
              <a:t> by Mats Öberg).  </a:t>
            </a:r>
            <a:endParaRPr lang="sv-SE" sz="1400" i="1" dirty="0"/>
          </a:p>
        </p:txBody>
      </p:sp>
    </p:spTree>
    <p:extLst>
      <p:ext uri="{BB962C8B-B14F-4D97-AF65-F5344CB8AC3E}">
        <p14:creationId xmlns:p14="http://schemas.microsoft.com/office/powerpoint/2010/main" val="7425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3851920" y="3210828"/>
            <a:ext cx="1414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600" b="1" dirty="0" smtClean="0"/>
              <a:t>DEMO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895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7"/>
          <p:cNvSpPr>
            <a:spLocks noChangeArrowheads="1"/>
          </p:cNvSpPr>
          <p:nvPr/>
        </p:nvSpPr>
        <p:spPr bwMode="auto">
          <a:xfrm>
            <a:off x="0" y="477838"/>
            <a:ext cx="84604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err="1" smtClean="0"/>
              <a:t>Possible</a:t>
            </a:r>
            <a:r>
              <a:rPr lang="sv-SE" sz="2800" b="1" dirty="0" smtClean="0"/>
              <a:t> MSB-</a:t>
            </a:r>
            <a:r>
              <a:rPr lang="sv-SE" sz="2800" b="1" dirty="0" err="1" smtClean="0"/>
              <a:t>financed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project</a:t>
            </a:r>
            <a:r>
              <a:rPr lang="sv-SE" sz="2800" b="1" dirty="0" smtClean="0"/>
              <a:t> ”Geotechnical </a:t>
            </a:r>
            <a:r>
              <a:rPr lang="sv-SE" sz="2800" b="1" dirty="0" err="1" smtClean="0"/>
              <a:t>analysis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to</a:t>
            </a:r>
            <a:r>
              <a:rPr lang="sv-SE" sz="2800" b="1" dirty="0" smtClean="0"/>
              <a:t> support international </a:t>
            </a:r>
            <a:r>
              <a:rPr lang="sv-SE" sz="2800" b="1" dirty="0" err="1" smtClean="0"/>
              <a:t>rescue</a:t>
            </a:r>
            <a:r>
              <a:rPr lang="sv-SE" sz="2800" b="1" dirty="0" smtClean="0"/>
              <a:t> operations” ?</a:t>
            </a:r>
            <a:endParaRPr lang="en-US" sz="2800" b="1" dirty="0"/>
          </a:p>
        </p:txBody>
      </p:sp>
      <p:sp>
        <p:nvSpPr>
          <p:cNvPr id="5" name="Rektangel 4"/>
          <p:cNvSpPr/>
          <p:nvPr/>
        </p:nvSpPr>
        <p:spPr>
          <a:xfrm>
            <a:off x="539552" y="2348880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GB" sz="2000" dirty="0" smtClean="0"/>
              <a:t>Course material and handbook  regarding mudflow characteristics - for SWIFT-USAR </a:t>
            </a:r>
            <a:r>
              <a:rPr lang="en-GB" sz="2000" dirty="0"/>
              <a:t>(Swedish International Fast response Team - Urban Search And Rescue</a:t>
            </a:r>
            <a:r>
              <a:rPr lang="en-GB" sz="2000" dirty="0" smtClean="0"/>
              <a:t>)</a:t>
            </a:r>
            <a:r>
              <a:rPr lang="en-US" sz="2000" dirty="0" smtClean="0"/>
              <a:t>  </a:t>
            </a:r>
          </a:p>
          <a:p>
            <a:pPr>
              <a:buClr>
                <a:srgbClr val="FF0000"/>
              </a:buClr>
            </a:pPr>
            <a:endParaRPr lang="en-US" sz="2000" dirty="0" smtClean="0"/>
          </a:p>
          <a:p>
            <a:pPr>
              <a:buClr>
                <a:srgbClr val="FF0000"/>
              </a:buClr>
            </a:pPr>
            <a:r>
              <a:rPr lang="en-US" sz="2000" dirty="0" smtClean="0"/>
              <a:t>GIS-analysis to pinpoint areas “Slope analysis – where can mudflows occur?” (study areas in Western </a:t>
            </a:r>
            <a:r>
              <a:rPr lang="en-US" sz="2000" dirty="0" smtClean="0"/>
              <a:t>Balkans, including c</a:t>
            </a:r>
            <a:r>
              <a:rPr lang="en-US" sz="2000" dirty="0" smtClean="0"/>
              <a:t>ollection and assessment of various sources for terrain models and soil maps)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02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425</Words>
  <Application>Microsoft Office PowerPoint</Application>
  <PresentationFormat>Bildspel på skärmen (4:3)</PresentationFormat>
  <Paragraphs>72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267</cp:revision>
  <cp:lastPrinted>2016-01-07T14:08:05Z</cp:lastPrinted>
  <dcterms:created xsi:type="dcterms:W3CDTF">2013-06-26T10:22:31Z</dcterms:created>
  <dcterms:modified xsi:type="dcterms:W3CDTF">2016-01-07T14:14:21Z</dcterms:modified>
</cp:coreProperties>
</file>